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1" r:id="rId14"/>
    <p:sldId id="284" r:id="rId15"/>
    <p:sldId id="282" r:id="rId16"/>
    <p:sldId id="283" r:id="rId17"/>
    <p:sldId id="271" r:id="rId18"/>
    <p:sldId id="272" r:id="rId19"/>
    <p:sldId id="273" r:id="rId20"/>
    <p:sldId id="275" r:id="rId21"/>
    <p:sldId id="274" r:id="rId22"/>
    <p:sldId id="276" r:id="rId23"/>
    <p:sldId id="277" r:id="rId24"/>
    <p:sldId id="278" r:id="rId25"/>
    <p:sldId id="268" r:id="rId26"/>
    <p:sldId id="269" r:id="rId27"/>
    <p:sldId id="270" r:id="rId28"/>
    <p:sldId id="279" r:id="rId29"/>
    <p:sldId id="280"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sh Palrecha" initials="AP" lastIdx="3" clrIdx="0">
    <p:extLst>
      <p:ext uri="{19B8F6BF-5375-455C-9EA6-DF929625EA0E}">
        <p15:presenceInfo xmlns:p15="http://schemas.microsoft.com/office/powerpoint/2012/main" userId="S::f20170559@pilani.bits-pilani.ac.in::9dec674f-c859-438e-8859-9153a6ffaf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94"/>
    <p:restoredTop sz="96327"/>
  </p:normalViewPr>
  <p:slideViewPr>
    <p:cSldViewPr snapToGrid="0" snapToObjects="1">
      <p:cViewPr>
        <p:scale>
          <a:sx n="110" d="100"/>
          <a:sy n="110" d="100"/>
        </p:scale>
        <p:origin x="2352" y="1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B79758-E2BC-4EF9-804D-043D0D1F8B8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1AA8EDD-E39D-4494-BA23-702E1047866E}">
      <dgm:prSet/>
      <dgm:spPr/>
      <dgm:t>
        <a:bodyPr/>
        <a:lstStyle/>
        <a:p>
          <a:pPr>
            <a:defRPr cap="all"/>
          </a:pPr>
          <a:r>
            <a:rPr lang="en-US" dirty="0"/>
            <a:t>Performing computations on GPUs in FP16 precision allows anywhere between 2X-6x speedups over FP32 computations depending on the GPU being used.</a:t>
          </a:r>
        </a:p>
      </dgm:t>
    </dgm:pt>
    <dgm:pt modelId="{D2CF5CB3-9C11-4217-AFC3-FE4BD47AA935}" type="parTrans" cxnId="{02E4362A-30E4-4D43-AF1E-3C8C2EBAEEDC}">
      <dgm:prSet/>
      <dgm:spPr/>
      <dgm:t>
        <a:bodyPr/>
        <a:lstStyle/>
        <a:p>
          <a:endParaRPr lang="en-US"/>
        </a:p>
      </dgm:t>
    </dgm:pt>
    <dgm:pt modelId="{0BF35F21-EA6A-43FE-A2DE-95D53BD653BF}" type="sibTrans" cxnId="{02E4362A-30E4-4D43-AF1E-3C8C2EBAEEDC}">
      <dgm:prSet/>
      <dgm:spPr/>
      <dgm:t>
        <a:bodyPr/>
        <a:lstStyle/>
        <a:p>
          <a:endParaRPr lang="en-US"/>
        </a:p>
      </dgm:t>
    </dgm:pt>
    <dgm:pt modelId="{1911E0D6-FE74-4680-AF1E-B582F28CD3C0}">
      <dgm:prSet/>
      <dgm:spPr/>
      <dgm:t>
        <a:bodyPr/>
        <a:lstStyle/>
        <a:p>
          <a:pPr>
            <a:defRPr cap="all"/>
          </a:pPr>
          <a:r>
            <a:rPr lang="en-US" b="0" dirty="0"/>
            <a:t>A speed-up of up to </a:t>
          </a:r>
          <a:r>
            <a:rPr lang="en-US" b="1" i="1" dirty="0"/>
            <a:t>4X was achieved </a:t>
          </a:r>
          <a:r>
            <a:rPr lang="en-US" b="0" dirty="0"/>
            <a:t>in the experiments done for this project</a:t>
          </a:r>
        </a:p>
      </dgm:t>
    </dgm:pt>
    <dgm:pt modelId="{8FF08668-AFBC-4125-BEA8-9C9969A97986}" type="parTrans" cxnId="{B5695D00-6BCA-4BA0-AEF7-4D1AFDB40357}">
      <dgm:prSet/>
      <dgm:spPr/>
      <dgm:t>
        <a:bodyPr/>
        <a:lstStyle/>
        <a:p>
          <a:endParaRPr lang="en-US"/>
        </a:p>
      </dgm:t>
    </dgm:pt>
    <dgm:pt modelId="{CA60EE06-1C2D-4FB4-94D2-9F6A1EEC36C0}" type="sibTrans" cxnId="{B5695D00-6BCA-4BA0-AEF7-4D1AFDB40357}">
      <dgm:prSet/>
      <dgm:spPr/>
      <dgm:t>
        <a:bodyPr/>
        <a:lstStyle/>
        <a:p>
          <a:endParaRPr lang="en-US"/>
        </a:p>
      </dgm:t>
    </dgm:pt>
    <dgm:pt modelId="{301A2223-D335-4BA9-B0AB-F6B1607B1B1B}" type="pres">
      <dgm:prSet presAssocID="{8DB79758-E2BC-4EF9-804D-043D0D1F8B8D}" presName="root" presStyleCnt="0">
        <dgm:presLayoutVars>
          <dgm:dir/>
          <dgm:resizeHandles val="exact"/>
        </dgm:presLayoutVars>
      </dgm:prSet>
      <dgm:spPr/>
    </dgm:pt>
    <dgm:pt modelId="{A4604766-1227-4A45-B11F-8BFA7A3C6FD1}" type="pres">
      <dgm:prSet presAssocID="{C1AA8EDD-E39D-4494-BA23-702E1047866E}" presName="compNode" presStyleCnt="0"/>
      <dgm:spPr/>
    </dgm:pt>
    <dgm:pt modelId="{BECF3566-5E6C-4EC6-8FFD-3F4D651037F5}" type="pres">
      <dgm:prSet presAssocID="{C1AA8EDD-E39D-4494-BA23-702E1047866E}" presName="iconBgRect" presStyleLbl="bgShp" presStyleIdx="0" presStyleCnt="2"/>
      <dgm:spPr/>
    </dgm:pt>
    <dgm:pt modelId="{C87177AD-8D9F-429C-ADC1-60E5643B3C4A}" type="pres">
      <dgm:prSet presAssocID="{C1AA8EDD-E39D-4494-BA23-702E104786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F7E6461-3D7C-448C-B23E-0AC412E347AC}" type="pres">
      <dgm:prSet presAssocID="{C1AA8EDD-E39D-4494-BA23-702E1047866E}" presName="spaceRect" presStyleCnt="0"/>
      <dgm:spPr/>
    </dgm:pt>
    <dgm:pt modelId="{4BAFACFD-3131-4260-A854-E6D357CE23CB}" type="pres">
      <dgm:prSet presAssocID="{C1AA8EDD-E39D-4494-BA23-702E1047866E}" presName="textRect" presStyleLbl="revTx" presStyleIdx="0" presStyleCnt="2">
        <dgm:presLayoutVars>
          <dgm:chMax val="1"/>
          <dgm:chPref val="1"/>
        </dgm:presLayoutVars>
      </dgm:prSet>
      <dgm:spPr/>
    </dgm:pt>
    <dgm:pt modelId="{3E55FF90-A852-47F1-B35D-F22989A0BA5B}" type="pres">
      <dgm:prSet presAssocID="{0BF35F21-EA6A-43FE-A2DE-95D53BD653BF}" presName="sibTrans" presStyleCnt="0"/>
      <dgm:spPr/>
    </dgm:pt>
    <dgm:pt modelId="{DA0F5281-8DF7-4DD3-A637-3DC65ABC8EEC}" type="pres">
      <dgm:prSet presAssocID="{1911E0D6-FE74-4680-AF1E-B582F28CD3C0}" presName="compNode" presStyleCnt="0"/>
      <dgm:spPr/>
    </dgm:pt>
    <dgm:pt modelId="{76D1E75E-6B42-407D-B9D9-2F1542AC2188}" type="pres">
      <dgm:prSet presAssocID="{1911E0D6-FE74-4680-AF1E-B582F28CD3C0}" presName="iconBgRect" presStyleLbl="bgShp" presStyleIdx="1" presStyleCnt="2"/>
      <dgm:spPr/>
    </dgm:pt>
    <dgm:pt modelId="{DE5A1954-184F-4D41-9948-976DBE19C85B}" type="pres">
      <dgm:prSet presAssocID="{1911E0D6-FE74-4680-AF1E-B582F28CD3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uge"/>
        </a:ext>
      </dgm:extLst>
    </dgm:pt>
    <dgm:pt modelId="{03268B9B-A2DB-4A23-B7F6-820EA4A57CC1}" type="pres">
      <dgm:prSet presAssocID="{1911E0D6-FE74-4680-AF1E-B582F28CD3C0}" presName="spaceRect" presStyleCnt="0"/>
      <dgm:spPr/>
    </dgm:pt>
    <dgm:pt modelId="{7070CAA2-00B1-4BF6-9CE1-569131A9A138}" type="pres">
      <dgm:prSet presAssocID="{1911E0D6-FE74-4680-AF1E-B582F28CD3C0}" presName="textRect" presStyleLbl="revTx" presStyleIdx="1" presStyleCnt="2">
        <dgm:presLayoutVars>
          <dgm:chMax val="1"/>
          <dgm:chPref val="1"/>
        </dgm:presLayoutVars>
      </dgm:prSet>
      <dgm:spPr/>
    </dgm:pt>
  </dgm:ptLst>
  <dgm:cxnLst>
    <dgm:cxn modelId="{B5695D00-6BCA-4BA0-AEF7-4D1AFDB40357}" srcId="{8DB79758-E2BC-4EF9-804D-043D0D1F8B8D}" destId="{1911E0D6-FE74-4680-AF1E-B582F28CD3C0}" srcOrd="1" destOrd="0" parTransId="{8FF08668-AFBC-4125-BEA8-9C9969A97986}" sibTransId="{CA60EE06-1C2D-4FB4-94D2-9F6A1EEC36C0}"/>
    <dgm:cxn modelId="{02E4362A-30E4-4D43-AF1E-3C8C2EBAEEDC}" srcId="{8DB79758-E2BC-4EF9-804D-043D0D1F8B8D}" destId="{C1AA8EDD-E39D-4494-BA23-702E1047866E}" srcOrd="0" destOrd="0" parTransId="{D2CF5CB3-9C11-4217-AFC3-FE4BD47AA935}" sibTransId="{0BF35F21-EA6A-43FE-A2DE-95D53BD653BF}"/>
    <dgm:cxn modelId="{93D3AE9E-6F34-44D6-AF7C-7DA3A0BC5296}" type="presOf" srcId="{1911E0D6-FE74-4680-AF1E-B582F28CD3C0}" destId="{7070CAA2-00B1-4BF6-9CE1-569131A9A138}" srcOrd="0" destOrd="0" presId="urn:microsoft.com/office/officeart/2018/5/layout/IconCircleLabelList"/>
    <dgm:cxn modelId="{7B69A5AD-E978-47C6-B34A-66CCD16662EE}" type="presOf" srcId="{8DB79758-E2BC-4EF9-804D-043D0D1F8B8D}" destId="{301A2223-D335-4BA9-B0AB-F6B1607B1B1B}" srcOrd="0" destOrd="0" presId="urn:microsoft.com/office/officeart/2018/5/layout/IconCircleLabelList"/>
    <dgm:cxn modelId="{2FDA5CB9-2174-4F4C-A23A-43BD9BE7ADC0}" type="presOf" srcId="{C1AA8EDD-E39D-4494-BA23-702E1047866E}" destId="{4BAFACFD-3131-4260-A854-E6D357CE23CB}" srcOrd="0" destOrd="0" presId="urn:microsoft.com/office/officeart/2018/5/layout/IconCircleLabelList"/>
    <dgm:cxn modelId="{B31B182C-8C07-4152-B37A-193499595938}" type="presParOf" srcId="{301A2223-D335-4BA9-B0AB-F6B1607B1B1B}" destId="{A4604766-1227-4A45-B11F-8BFA7A3C6FD1}" srcOrd="0" destOrd="0" presId="urn:microsoft.com/office/officeart/2018/5/layout/IconCircleLabelList"/>
    <dgm:cxn modelId="{3BEC9382-6F85-48FC-A444-C34D1FA349D1}" type="presParOf" srcId="{A4604766-1227-4A45-B11F-8BFA7A3C6FD1}" destId="{BECF3566-5E6C-4EC6-8FFD-3F4D651037F5}" srcOrd="0" destOrd="0" presId="urn:microsoft.com/office/officeart/2018/5/layout/IconCircleLabelList"/>
    <dgm:cxn modelId="{FB6BDAC2-7B4D-42E6-A260-79CC1C66ADD0}" type="presParOf" srcId="{A4604766-1227-4A45-B11F-8BFA7A3C6FD1}" destId="{C87177AD-8D9F-429C-ADC1-60E5643B3C4A}" srcOrd="1" destOrd="0" presId="urn:microsoft.com/office/officeart/2018/5/layout/IconCircleLabelList"/>
    <dgm:cxn modelId="{0189F6BB-99BA-45F1-AC00-228C03FC8A0E}" type="presParOf" srcId="{A4604766-1227-4A45-B11F-8BFA7A3C6FD1}" destId="{BF7E6461-3D7C-448C-B23E-0AC412E347AC}" srcOrd="2" destOrd="0" presId="urn:microsoft.com/office/officeart/2018/5/layout/IconCircleLabelList"/>
    <dgm:cxn modelId="{883F1FED-7489-4207-9D21-FD031705E722}" type="presParOf" srcId="{A4604766-1227-4A45-B11F-8BFA7A3C6FD1}" destId="{4BAFACFD-3131-4260-A854-E6D357CE23CB}" srcOrd="3" destOrd="0" presId="urn:microsoft.com/office/officeart/2018/5/layout/IconCircleLabelList"/>
    <dgm:cxn modelId="{A0E65967-5A09-43BB-B0FA-1287569C764E}" type="presParOf" srcId="{301A2223-D335-4BA9-B0AB-F6B1607B1B1B}" destId="{3E55FF90-A852-47F1-B35D-F22989A0BA5B}" srcOrd="1" destOrd="0" presId="urn:microsoft.com/office/officeart/2018/5/layout/IconCircleLabelList"/>
    <dgm:cxn modelId="{E1727E6B-1273-48F5-AF55-E814B04934C8}" type="presParOf" srcId="{301A2223-D335-4BA9-B0AB-F6B1607B1B1B}" destId="{DA0F5281-8DF7-4DD3-A637-3DC65ABC8EEC}" srcOrd="2" destOrd="0" presId="urn:microsoft.com/office/officeart/2018/5/layout/IconCircleLabelList"/>
    <dgm:cxn modelId="{4742AD07-7FA9-4AD9-ACD0-CE0BBE86B170}" type="presParOf" srcId="{DA0F5281-8DF7-4DD3-A637-3DC65ABC8EEC}" destId="{76D1E75E-6B42-407D-B9D9-2F1542AC2188}" srcOrd="0" destOrd="0" presId="urn:microsoft.com/office/officeart/2018/5/layout/IconCircleLabelList"/>
    <dgm:cxn modelId="{0EAC9DBF-07B9-4CE5-A1AB-F32954FFBF86}" type="presParOf" srcId="{DA0F5281-8DF7-4DD3-A637-3DC65ABC8EEC}" destId="{DE5A1954-184F-4D41-9948-976DBE19C85B}" srcOrd="1" destOrd="0" presId="urn:microsoft.com/office/officeart/2018/5/layout/IconCircleLabelList"/>
    <dgm:cxn modelId="{A8959610-1E67-44B0-A49B-D7F7B7FB9F6E}" type="presParOf" srcId="{DA0F5281-8DF7-4DD3-A637-3DC65ABC8EEC}" destId="{03268B9B-A2DB-4A23-B7F6-820EA4A57CC1}" srcOrd="2" destOrd="0" presId="urn:microsoft.com/office/officeart/2018/5/layout/IconCircleLabelList"/>
    <dgm:cxn modelId="{6049EAFA-72C9-4D9C-9FFF-9DBF384425E2}" type="presParOf" srcId="{DA0F5281-8DF7-4DD3-A637-3DC65ABC8EEC}" destId="{7070CAA2-00B1-4BF6-9CE1-569131A9A13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44575C-360E-4B82-B43E-F395BA89CB4D}"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97614D-2074-4F07-9507-541F52297325}">
      <dgm:prSet custT="1"/>
      <dgm:spPr/>
      <dgm:t>
        <a:bodyPr/>
        <a:lstStyle/>
        <a:p>
          <a:pPr>
            <a:defRPr cap="all"/>
          </a:pPr>
          <a:r>
            <a:rPr lang="en-US" sz="1400" dirty="0"/>
            <a:t>Computations are still very accurate as long as we are in the 0 to 1 range.</a:t>
          </a:r>
        </a:p>
      </dgm:t>
    </dgm:pt>
    <dgm:pt modelId="{4AB635A2-A331-45D6-AB55-495AFEBD6132}" type="parTrans" cxnId="{ADC8F85B-D599-468C-80E6-DE8EC5F44B20}">
      <dgm:prSet/>
      <dgm:spPr/>
      <dgm:t>
        <a:bodyPr/>
        <a:lstStyle/>
        <a:p>
          <a:endParaRPr lang="en-US"/>
        </a:p>
      </dgm:t>
    </dgm:pt>
    <dgm:pt modelId="{CFD669EC-2430-4835-BD34-46049CCEDD35}" type="sibTrans" cxnId="{ADC8F85B-D599-468C-80E6-DE8EC5F44B20}">
      <dgm:prSet/>
      <dgm:spPr/>
      <dgm:t>
        <a:bodyPr/>
        <a:lstStyle/>
        <a:p>
          <a:endParaRPr lang="en-US"/>
        </a:p>
      </dgm:t>
    </dgm:pt>
    <dgm:pt modelId="{7D6D64B9-6033-4455-9A0E-CA45CAC3F9E3}">
      <dgm:prSet custT="1"/>
      <dgm:spPr/>
      <dgm:t>
        <a:bodyPr/>
        <a:lstStyle/>
        <a:p>
          <a:pPr>
            <a:defRPr cap="all"/>
          </a:pPr>
          <a:r>
            <a:rPr lang="en-US" sz="1400" dirty="0"/>
            <a:t>We can simply scale down data that has too much variance and perform accurate calculations in the 0-1range.</a:t>
          </a:r>
        </a:p>
      </dgm:t>
    </dgm:pt>
    <dgm:pt modelId="{C99F4CC3-EB46-4813-A77C-34357B01CA73}" type="parTrans" cxnId="{43F270BC-981A-44BD-AC7A-1F419A191531}">
      <dgm:prSet/>
      <dgm:spPr/>
      <dgm:t>
        <a:bodyPr/>
        <a:lstStyle/>
        <a:p>
          <a:endParaRPr lang="en-US"/>
        </a:p>
      </dgm:t>
    </dgm:pt>
    <dgm:pt modelId="{13C514DB-5503-423B-9DF7-8AC9E579F170}" type="sibTrans" cxnId="{43F270BC-981A-44BD-AC7A-1F419A191531}">
      <dgm:prSet/>
      <dgm:spPr/>
      <dgm:t>
        <a:bodyPr/>
        <a:lstStyle/>
        <a:p>
          <a:endParaRPr lang="en-US"/>
        </a:p>
      </dgm:t>
    </dgm:pt>
    <dgm:pt modelId="{B23C5A8D-FD3E-47D0-B37E-A7C93D6C7DB6}" type="pres">
      <dgm:prSet presAssocID="{EC44575C-360E-4B82-B43E-F395BA89CB4D}" presName="root" presStyleCnt="0">
        <dgm:presLayoutVars>
          <dgm:dir/>
          <dgm:resizeHandles val="exact"/>
        </dgm:presLayoutVars>
      </dgm:prSet>
      <dgm:spPr/>
    </dgm:pt>
    <dgm:pt modelId="{245B7F75-EDA9-48CE-8FD6-FDB5C0F22360}" type="pres">
      <dgm:prSet presAssocID="{D397614D-2074-4F07-9507-541F52297325}" presName="compNode" presStyleCnt="0"/>
      <dgm:spPr/>
    </dgm:pt>
    <dgm:pt modelId="{2E3EC8A8-21D8-426F-89B7-09CA92C311DC}" type="pres">
      <dgm:prSet presAssocID="{D397614D-2074-4F07-9507-541F52297325}" presName="iconBgRect" presStyleLbl="bgShp" presStyleIdx="0" presStyleCnt="2"/>
      <dgm:spPr/>
    </dgm:pt>
    <dgm:pt modelId="{30825735-7621-431A-8633-9027035FB6FE}" type="pres">
      <dgm:prSet presAssocID="{D397614D-2074-4F07-9507-541F5229732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96C4A9AE-2BB8-465C-9083-40554280502C}" type="pres">
      <dgm:prSet presAssocID="{D397614D-2074-4F07-9507-541F52297325}" presName="spaceRect" presStyleCnt="0"/>
      <dgm:spPr/>
    </dgm:pt>
    <dgm:pt modelId="{A698A7BB-AD70-4C8F-986D-AB9C7412D9AA}" type="pres">
      <dgm:prSet presAssocID="{D397614D-2074-4F07-9507-541F52297325}" presName="textRect" presStyleLbl="revTx" presStyleIdx="0" presStyleCnt="2">
        <dgm:presLayoutVars>
          <dgm:chMax val="1"/>
          <dgm:chPref val="1"/>
        </dgm:presLayoutVars>
      </dgm:prSet>
      <dgm:spPr/>
    </dgm:pt>
    <dgm:pt modelId="{0B3FFD3C-FFB9-4549-BF03-F3F68C079BDA}" type="pres">
      <dgm:prSet presAssocID="{CFD669EC-2430-4835-BD34-46049CCEDD35}" presName="sibTrans" presStyleCnt="0"/>
      <dgm:spPr/>
    </dgm:pt>
    <dgm:pt modelId="{421C2511-BC2C-4D5F-91D6-21326F1CCED6}" type="pres">
      <dgm:prSet presAssocID="{7D6D64B9-6033-4455-9A0E-CA45CAC3F9E3}" presName="compNode" presStyleCnt="0"/>
      <dgm:spPr/>
    </dgm:pt>
    <dgm:pt modelId="{A53A0B88-E010-411F-B3A6-3926C43BC4FC}" type="pres">
      <dgm:prSet presAssocID="{7D6D64B9-6033-4455-9A0E-CA45CAC3F9E3}" presName="iconBgRect" presStyleLbl="bgShp" presStyleIdx="1" presStyleCnt="2"/>
      <dgm:spPr/>
    </dgm:pt>
    <dgm:pt modelId="{AFC3054E-12A9-41C8-B356-88221D49469D}" type="pres">
      <dgm:prSet presAssocID="{7D6D64B9-6033-4455-9A0E-CA45CAC3F9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63BE5FBE-913F-4FB6-A0F5-C07BC95DAB56}" type="pres">
      <dgm:prSet presAssocID="{7D6D64B9-6033-4455-9A0E-CA45CAC3F9E3}" presName="spaceRect" presStyleCnt="0"/>
      <dgm:spPr/>
    </dgm:pt>
    <dgm:pt modelId="{5A11A7F8-0F00-4864-A185-C857CD6421DA}" type="pres">
      <dgm:prSet presAssocID="{7D6D64B9-6033-4455-9A0E-CA45CAC3F9E3}" presName="textRect" presStyleLbl="revTx" presStyleIdx="1" presStyleCnt="2">
        <dgm:presLayoutVars>
          <dgm:chMax val="1"/>
          <dgm:chPref val="1"/>
        </dgm:presLayoutVars>
      </dgm:prSet>
      <dgm:spPr/>
    </dgm:pt>
  </dgm:ptLst>
  <dgm:cxnLst>
    <dgm:cxn modelId="{ADC8F85B-D599-468C-80E6-DE8EC5F44B20}" srcId="{EC44575C-360E-4B82-B43E-F395BA89CB4D}" destId="{D397614D-2074-4F07-9507-541F52297325}" srcOrd="0" destOrd="0" parTransId="{4AB635A2-A331-45D6-AB55-495AFEBD6132}" sibTransId="{CFD669EC-2430-4835-BD34-46049CCEDD35}"/>
    <dgm:cxn modelId="{D768CE5D-93E2-4473-8805-76BE279B9C93}" type="presOf" srcId="{D397614D-2074-4F07-9507-541F52297325}" destId="{A698A7BB-AD70-4C8F-986D-AB9C7412D9AA}" srcOrd="0" destOrd="0" presId="urn:microsoft.com/office/officeart/2018/5/layout/IconCircleLabelList"/>
    <dgm:cxn modelId="{C2B09392-4CF4-4DCC-8EA9-A8DC86D920B0}" type="presOf" srcId="{7D6D64B9-6033-4455-9A0E-CA45CAC3F9E3}" destId="{5A11A7F8-0F00-4864-A185-C857CD6421DA}" srcOrd="0" destOrd="0" presId="urn:microsoft.com/office/officeart/2018/5/layout/IconCircleLabelList"/>
    <dgm:cxn modelId="{13E494A5-2481-4ED1-ADFF-6333390F0AD1}" type="presOf" srcId="{EC44575C-360E-4B82-B43E-F395BA89CB4D}" destId="{B23C5A8D-FD3E-47D0-B37E-A7C93D6C7DB6}" srcOrd="0" destOrd="0" presId="urn:microsoft.com/office/officeart/2018/5/layout/IconCircleLabelList"/>
    <dgm:cxn modelId="{43F270BC-981A-44BD-AC7A-1F419A191531}" srcId="{EC44575C-360E-4B82-B43E-F395BA89CB4D}" destId="{7D6D64B9-6033-4455-9A0E-CA45CAC3F9E3}" srcOrd="1" destOrd="0" parTransId="{C99F4CC3-EB46-4813-A77C-34357B01CA73}" sibTransId="{13C514DB-5503-423B-9DF7-8AC9E579F170}"/>
    <dgm:cxn modelId="{FB9D561A-9F4D-4C4F-AA4A-38B61C2CDFF2}" type="presParOf" srcId="{B23C5A8D-FD3E-47D0-B37E-A7C93D6C7DB6}" destId="{245B7F75-EDA9-48CE-8FD6-FDB5C0F22360}" srcOrd="0" destOrd="0" presId="urn:microsoft.com/office/officeart/2018/5/layout/IconCircleLabelList"/>
    <dgm:cxn modelId="{5769801C-34B9-42B7-9700-2FC8E4E79717}" type="presParOf" srcId="{245B7F75-EDA9-48CE-8FD6-FDB5C0F22360}" destId="{2E3EC8A8-21D8-426F-89B7-09CA92C311DC}" srcOrd="0" destOrd="0" presId="urn:microsoft.com/office/officeart/2018/5/layout/IconCircleLabelList"/>
    <dgm:cxn modelId="{847A7779-188F-4D17-98AE-DBA11D903E15}" type="presParOf" srcId="{245B7F75-EDA9-48CE-8FD6-FDB5C0F22360}" destId="{30825735-7621-431A-8633-9027035FB6FE}" srcOrd="1" destOrd="0" presId="urn:microsoft.com/office/officeart/2018/5/layout/IconCircleLabelList"/>
    <dgm:cxn modelId="{E5A08781-4958-41A4-927E-823440822801}" type="presParOf" srcId="{245B7F75-EDA9-48CE-8FD6-FDB5C0F22360}" destId="{96C4A9AE-2BB8-465C-9083-40554280502C}" srcOrd="2" destOrd="0" presId="urn:microsoft.com/office/officeart/2018/5/layout/IconCircleLabelList"/>
    <dgm:cxn modelId="{95228864-A53A-4451-B178-E00EF2814388}" type="presParOf" srcId="{245B7F75-EDA9-48CE-8FD6-FDB5C0F22360}" destId="{A698A7BB-AD70-4C8F-986D-AB9C7412D9AA}" srcOrd="3" destOrd="0" presId="urn:microsoft.com/office/officeart/2018/5/layout/IconCircleLabelList"/>
    <dgm:cxn modelId="{97DF54D1-8AEE-4B50-B127-85AC5D3A46D1}" type="presParOf" srcId="{B23C5A8D-FD3E-47D0-B37E-A7C93D6C7DB6}" destId="{0B3FFD3C-FFB9-4549-BF03-F3F68C079BDA}" srcOrd="1" destOrd="0" presId="urn:microsoft.com/office/officeart/2018/5/layout/IconCircleLabelList"/>
    <dgm:cxn modelId="{1116B7DE-D107-45B3-ADC2-EED2C049D795}" type="presParOf" srcId="{B23C5A8D-FD3E-47D0-B37E-A7C93D6C7DB6}" destId="{421C2511-BC2C-4D5F-91D6-21326F1CCED6}" srcOrd="2" destOrd="0" presId="urn:microsoft.com/office/officeart/2018/5/layout/IconCircleLabelList"/>
    <dgm:cxn modelId="{DDDDE4C8-A678-466D-87BD-EC9103689DDF}" type="presParOf" srcId="{421C2511-BC2C-4D5F-91D6-21326F1CCED6}" destId="{A53A0B88-E010-411F-B3A6-3926C43BC4FC}" srcOrd="0" destOrd="0" presId="urn:microsoft.com/office/officeart/2018/5/layout/IconCircleLabelList"/>
    <dgm:cxn modelId="{E86D27B9-2025-4F43-A59F-2527D1B919C3}" type="presParOf" srcId="{421C2511-BC2C-4D5F-91D6-21326F1CCED6}" destId="{AFC3054E-12A9-41C8-B356-88221D49469D}" srcOrd="1" destOrd="0" presId="urn:microsoft.com/office/officeart/2018/5/layout/IconCircleLabelList"/>
    <dgm:cxn modelId="{7D983972-CA8A-4D6A-B46D-491083393140}" type="presParOf" srcId="{421C2511-BC2C-4D5F-91D6-21326F1CCED6}" destId="{63BE5FBE-913F-4FB6-A0F5-C07BC95DAB56}" srcOrd="2" destOrd="0" presId="urn:microsoft.com/office/officeart/2018/5/layout/IconCircleLabelList"/>
    <dgm:cxn modelId="{5973164D-B4F5-4772-9147-B15C766FB773}" type="presParOf" srcId="{421C2511-BC2C-4D5F-91D6-21326F1CCED6}" destId="{5A11A7F8-0F00-4864-A185-C857CD6421D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5A01AE-E864-41F3-8D3E-515AC17A50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3753D9-64DF-4F72-930B-9BBA26BD6666}">
      <dgm:prSet/>
      <dgm:spPr/>
      <dgm:t>
        <a:bodyPr/>
        <a:lstStyle/>
        <a:p>
          <a:pPr>
            <a:lnSpc>
              <a:spcPct val="100000"/>
            </a:lnSpc>
          </a:pPr>
          <a:r>
            <a:rPr lang="en-US"/>
            <a:t>EC2 Instance on AWS</a:t>
          </a:r>
        </a:p>
      </dgm:t>
    </dgm:pt>
    <dgm:pt modelId="{4A2A6598-D845-4161-9BE5-41B4092F3B0B}" type="parTrans" cxnId="{A90DB8F1-11A9-442A-9A86-9EDFECB394DF}">
      <dgm:prSet/>
      <dgm:spPr/>
      <dgm:t>
        <a:bodyPr/>
        <a:lstStyle/>
        <a:p>
          <a:endParaRPr lang="en-US"/>
        </a:p>
      </dgm:t>
    </dgm:pt>
    <dgm:pt modelId="{31C35F43-CCD0-4AAD-8E66-A11C546668D9}" type="sibTrans" cxnId="{A90DB8F1-11A9-442A-9A86-9EDFECB394DF}">
      <dgm:prSet/>
      <dgm:spPr/>
      <dgm:t>
        <a:bodyPr/>
        <a:lstStyle/>
        <a:p>
          <a:endParaRPr lang="en-US"/>
        </a:p>
      </dgm:t>
    </dgm:pt>
    <dgm:pt modelId="{FF02884B-66AC-43B6-9306-8BC6768F1C83}">
      <dgm:prSet/>
      <dgm:spPr/>
      <dgm:t>
        <a:bodyPr/>
        <a:lstStyle/>
        <a:p>
          <a:pPr>
            <a:lnSpc>
              <a:spcPct val="100000"/>
            </a:lnSpc>
          </a:pPr>
          <a:r>
            <a:rPr lang="en-US" dirty="0"/>
            <a:t>GPU: NVIDIA V100 16 GB Server Version</a:t>
          </a:r>
        </a:p>
      </dgm:t>
    </dgm:pt>
    <dgm:pt modelId="{83B2C78A-F218-4AF2-8752-113AC3EAAA28}" type="parTrans" cxnId="{9C13A556-9FA1-4A12-8060-319963C5A3C1}">
      <dgm:prSet/>
      <dgm:spPr/>
      <dgm:t>
        <a:bodyPr/>
        <a:lstStyle/>
        <a:p>
          <a:endParaRPr lang="en-US"/>
        </a:p>
      </dgm:t>
    </dgm:pt>
    <dgm:pt modelId="{2E2BFB13-0602-4F37-A910-507F7CB81F4A}" type="sibTrans" cxnId="{9C13A556-9FA1-4A12-8060-319963C5A3C1}">
      <dgm:prSet/>
      <dgm:spPr/>
      <dgm:t>
        <a:bodyPr/>
        <a:lstStyle/>
        <a:p>
          <a:endParaRPr lang="en-US"/>
        </a:p>
      </dgm:t>
    </dgm:pt>
    <dgm:pt modelId="{3AD4C5E3-5213-4E9A-964A-3FA664E95BF3}">
      <dgm:prSet/>
      <dgm:spPr/>
      <dgm:t>
        <a:bodyPr/>
        <a:lstStyle/>
        <a:p>
          <a:pPr>
            <a:lnSpc>
              <a:spcPct val="100000"/>
            </a:lnSpc>
          </a:pPr>
          <a:r>
            <a:rPr lang="en-US"/>
            <a:t>RAM: 64 GB</a:t>
          </a:r>
        </a:p>
      </dgm:t>
    </dgm:pt>
    <dgm:pt modelId="{1B82758C-A381-4CFF-8C8B-501AA8F2EE0D}" type="parTrans" cxnId="{2850F43A-49F9-4C30-B2BF-DD53C81514DF}">
      <dgm:prSet/>
      <dgm:spPr/>
      <dgm:t>
        <a:bodyPr/>
        <a:lstStyle/>
        <a:p>
          <a:endParaRPr lang="en-US"/>
        </a:p>
      </dgm:t>
    </dgm:pt>
    <dgm:pt modelId="{DCD8B42D-27F1-4C6C-8CBF-B00C6FE6C487}" type="sibTrans" cxnId="{2850F43A-49F9-4C30-B2BF-DD53C81514DF}">
      <dgm:prSet/>
      <dgm:spPr/>
      <dgm:t>
        <a:bodyPr/>
        <a:lstStyle/>
        <a:p>
          <a:endParaRPr lang="en-US"/>
        </a:p>
      </dgm:t>
    </dgm:pt>
    <dgm:pt modelId="{A081B839-770F-4FCB-B5E3-0E207FC65EE1}">
      <dgm:prSet/>
      <dgm:spPr/>
      <dgm:t>
        <a:bodyPr/>
        <a:lstStyle/>
        <a:p>
          <a:pPr>
            <a:lnSpc>
              <a:spcPct val="100000"/>
            </a:lnSpc>
          </a:pPr>
          <a:r>
            <a:rPr lang="en-US"/>
            <a:t>CPUs: 8 i7 Skylake</a:t>
          </a:r>
          <a:endParaRPr lang="en-US" dirty="0"/>
        </a:p>
      </dgm:t>
    </dgm:pt>
    <dgm:pt modelId="{412AC47B-C5D5-41FB-84D4-59A445766146}" type="parTrans" cxnId="{ABA518AC-437E-4A31-B46B-B33713AB47E9}">
      <dgm:prSet/>
      <dgm:spPr/>
      <dgm:t>
        <a:bodyPr/>
        <a:lstStyle/>
        <a:p>
          <a:endParaRPr lang="en-US"/>
        </a:p>
      </dgm:t>
    </dgm:pt>
    <dgm:pt modelId="{D156CD76-49F8-4699-81C3-4E82A14DDF23}" type="sibTrans" cxnId="{ABA518AC-437E-4A31-B46B-B33713AB47E9}">
      <dgm:prSet/>
      <dgm:spPr/>
      <dgm:t>
        <a:bodyPr/>
        <a:lstStyle/>
        <a:p>
          <a:endParaRPr lang="en-US"/>
        </a:p>
      </dgm:t>
    </dgm:pt>
    <dgm:pt modelId="{CD14691C-5EC5-497D-A464-CF884DA7C42C}">
      <dgm:prSet/>
      <dgm:spPr/>
      <dgm:t>
        <a:bodyPr/>
        <a:lstStyle/>
        <a:p>
          <a:pPr>
            <a:lnSpc>
              <a:spcPct val="100000"/>
            </a:lnSpc>
          </a:pPr>
          <a:r>
            <a:rPr lang="en-US"/>
            <a:t>Cost: $3/hour (over 30 hours used)</a:t>
          </a:r>
          <a:endParaRPr lang="en-US" dirty="0"/>
        </a:p>
      </dgm:t>
    </dgm:pt>
    <dgm:pt modelId="{73F51322-2848-42BB-ADB4-E877C336D458}" type="parTrans" cxnId="{6EB2F033-6139-4B4D-9FEA-5922C05096D5}">
      <dgm:prSet/>
      <dgm:spPr/>
      <dgm:t>
        <a:bodyPr/>
        <a:lstStyle/>
        <a:p>
          <a:endParaRPr lang="en-US"/>
        </a:p>
      </dgm:t>
    </dgm:pt>
    <dgm:pt modelId="{3CE1A5B2-34C9-4856-A0CD-01350F507D94}" type="sibTrans" cxnId="{6EB2F033-6139-4B4D-9FEA-5922C05096D5}">
      <dgm:prSet/>
      <dgm:spPr/>
      <dgm:t>
        <a:bodyPr/>
        <a:lstStyle/>
        <a:p>
          <a:endParaRPr lang="en-US"/>
        </a:p>
      </dgm:t>
    </dgm:pt>
    <dgm:pt modelId="{B88362D2-2D92-44E5-BCFF-16A341469A94}" type="pres">
      <dgm:prSet presAssocID="{6E5A01AE-E864-41F3-8D3E-515AC17A507F}" presName="root" presStyleCnt="0">
        <dgm:presLayoutVars>
          <dgm:dir/>
          <dgm:resizeHandles val="exact"/>
        </dgm:presLayoutVars>
      </dgm:prSet>
      <dgm:spPr/>
    </dgm:pt>
    <dgm:pt modelId="{C85E0B21-0C19-46D2-8DEE-132596D42FFC}" type="pres">
      <dgm:prSet presAssocID="{653753D9-64DF-4F72-930B-9BBA26BD6666}" presName="compNode" presStyleCnt="0"/>
      <dgm:spPr/>
    </dgm:pt>
    <dgm:pt modelId="{BC9E8582-C77A-4C1F-ACD3-ABF06BE01B63}" type="pres">
      <dgm:prSet presAssocID="{653753D9-64DF-4F72-930B-9BBA26BD6666}" presName="bgRect" presStyleLbl="bgShp" presStyleIdx="0" presStyleCnt="5"/>
      <dgm:spPr/>
    </dgm:pt>
    <dgm:pt modelId="{4B855C05-8C98-4943-B31A-17D21DD06B03}" type="pres">
      <dgm:prSet presAssocID="{653753D9-64DF-4F72-930B-9BBA26BD66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D3B21B04-7F43-49DE-B9FD-0381BC8BD3F7}" type="pres">
      <dgm:prSet presAssocID="{653753D9-64DF-4F72-930B-9BBA26BD6666}" presName="spaceRect" presStyleCnt="0"/>
      <dgm:spPr/>
    </dgm:pt>
    <dgm:pt modelId="{377D93EB-75A7-4F36-867C-6222140F4655}" type="pres">
      <dgm:prSet presAssocID="{653753D9-64DF-4F72-930B-9BBA26BD6666}" presName="parTx" presStyleLbl="revTx" presStyleIdx="0" presStyleCnt="5">
        <dgm:presLayoutVars>
          <dgm:chMax val="0"/>
          <dgm:chPref val="0"/>
        </dgm:presLayoutVars>
      </dgm:prSet>
      <dgm:spPr/>
    </dgm:pt>
    <dgm:pt modelId="{EFBA4C97-F7DC-4561-AB19-9C8D26621F4F}" type="pres">
      <dgm:prSet presAssocID="{31C35F43-CCD0-4AAD-8E66-A11C546668D9}" presName="sibTrans" presStyleCnt="0"/>
      <dgm:spPr/>
    </dgm:pt>
    <dgm:pt modelId="{75B62D64-92E9-4058-9F03-1CF2FC993FA8}" type="pres">
      <dgm:prSet presAssocID="{FF02884B-66AC-43B6-9306-8BC6768F1C83}" presName="compNode" presStyleCnt="0"/>
      <dgm:spPr/>
    </dgm:pt>
    <dgm:pt modelId="{6A5A44C1-1C1D-4BA2-AFF8-10B8AC6FD41D}" type="pres">
      <dgm:prSet presAssocID="{FF02884B-66AC-43B6-9306-8BC6768F1C83}" presName="bgRect" presStyleLbl="bgShp" presStyleIdx="1" presStyleCnt="5"/>
      <dgm:spPr/>
    </dgm:pt>
    <dgm:pt modelId="{14AAA2CF-D27C-43A8-A5CF-E5D0C60D525B}" type="pres">
      <dgm:prSet presAssocID="{FF02884B-66AC-43B6-9306-8BC6768F1C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9973973-4D50-4CE9-8683-8A3EE503E75A}" type="pres">
      <dgm:prSet presAssocID="{FF02884B-66AC-43B6-9306-8BC6768F1C83}" presName="spaceRect" presStyleCnt="0"/>
      <dgm:spPr/>
    </dgm:pt>
    <dgm:pt modelId="{ABC4473F-906C-4B04-A2C2-56C182EF3379}" type="pres">
      <dgm:prSet presAssocID="{FF02884B-66AC-43B6-9306-8BC6768F1C83}" presName="parTx" presStyleLbl="revTx" presStyleIdx="1" presStyleCnt="5">
        <dgm:presLayoutVars>
          <dgm:chMax val="0"/>
          <dgm:chPref val="0"/>
        </dgm:presLayoutVars>
      </dgm:prSet>
      <dgm:spPr/>
    </dgm:pt>
    <dgm:pt modelId="{C1DB9ECA-6668-44C0-AED7-E57BD7AB6362}" type="pres">
      <dgm:prSet presAssocID="{2E2BFB13-0602-4F37-A910-507F7CB81F4A}" presName="sibTrans" presStyleCnt="0"/>
      <dgm:spPr/>
    </dgm:pt>
    <dgm:pt modelId="{B37C92E2-6993-4EA5-B1D8-72FB51977F3D}" type="pres">
      <dgm:prSet presAssocID="{3AD4C5E3-5213-4E9A-964A-3FA664E95BF3}" presName="compNode" presStyleCnt="0"/>
      <dgm:spPr/>
    </dgm:pt>
    <dgm:pt modelId="{1691AAE3-5F4A-410B-9E54-9A959CC81B20}" type="pres">
      <dgm:prSet presAssocID="{3AD4C5E3-5213-4E9A-964A-3FA664E95BF3}" presName="bgRect" presStyleLbl="bgShp" presStyleIdx="2" presStyleCnt="5"/>
      <dgm:spPr/>
    </dgm:pt>
    <dgm:pt modelId="{EE858D4C-547D-4D78-96E2-94CD9248E5CE}" type="pres">
      <dgm:prSet presAssocID="{3AD4C5E3-5213-4E9A-964A-3FA664E95BF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1CFE6FC-514B-43E2-ADFE-72EBD3C299BB}" type="pres">
      <dgm:prSet presAssocID="{3AD4C5E3-5213-4E9A-964A-3FA664E95BF3}" presName="spaceRect" presStyleCnt="0"/>
      <dgm:spPr/>
    </dgm:pt>
    <dgm:pt modelId="{C7EFF020-94D4-4DAF-9E62-BB493F6650E1}" type="pres">
      <dgm:prSet presAssocID="{3AD4C5E3-5213-4E9A-964A-3FA664E95BF3}" presName="parTx" presStyleLbl="revTx" presStyleIdx="2" presStyleCnt="5">
        <dgm:presLayoutVars>
          <dgm:chMax val="0"/>
          <dgm:chPref val="0"/>
        </dgm:presLayoutVars>
      </dgm:prSet>
      <dgm:spPr/>
    </dgm:pt>
    <dgm:pt modelId="{82461344-5B94-43FA-B2C3-993237B784C4}" type="pres">
      <dgm:prSet presAssocID="{DCD8B42D-27F1-4C6C-8CBF-B00C6FE6C487}" presName="sibTrans" presStyleCnt="0"/>
      <dgm:spPr/>
    </dgm:pt>
    <dgm:pt modelId="{FF92E5DF-1CFE-4D0C-9C5E-9CE97713C50B}" type="pres">
      <dgm:prSet presAssocID="{A081B839-770F-4FCB-B5E3-0E207FC65EE1}" presName="compNode" presStyleCnt="0"/>
      <dgm:spPr/>
    </dgm:pt>
    <dgm:pt modelId="{E3AFDABD-1F1E-44B3-8FB1-A4378D204A3E}" type="pres">
      <dgm:prSet presAssocID="{A081B839-770F-4FCB-B5E3-0E207FC65EE1}" presName="bgRect" presStyleLbl="bgShp" presStyleIdx="3" presStyleCnt="5"/>
      <dgm:spPr/>
    </dgm:pt>
    <dgm:pt modelId="{71964207-153C-4EDD-96E2-11186AB27807}" type="pres">
      <dgm:prSet presAssocID="{A081B839-770F-4FCB-B5E3-0E207FC65E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3FED322A-6ECF-489D-8E78-ED979CD54F61}" type="pres">
      <dgm:prSet presAssocID="{A081B839-770F-4FCB-B5E3-0E207FC65EE1}" presName="spaceRect" presStyleCnt="0"/>
      <dgm:spPr/>
    </dgm:pt>
    <dgm:pt modelId="{B02E4B1B-7EDB-4E41-999A-28144165CC44}" type="pres">
      <dgm:prSet presAssocID="{A081B839-770F-4FCB-B5E3-0E207FC65EE1}" presName="parTx" presStyleLbl="revTx" presStyleIdx="3" presStyleCnt="5">
        <dgm:presLayoutVars>
          <dgm:chMax val="0"/>
          <dgm:chPref val="0"/>
        </dgm:presLayoutVars>
      </dgm:prSet>
      <dgm:spPr/>
    </dgm:pt>
    <dgm:pt modelId="{8DA2F62C-95D4-488F-99A4-7078556ECC32}" type="pres">
      <dgm:prSet presAssocID="{D156CD76-49F8-4699-81C3-4E82A14DDF23}" presName="sibTrans" presStyleCnt="0"/>
      <dgm:spPr/>
    </dgm:pt>
    <dgm:pt modelId="{16C3DC92-36C4-4F90-8C0D-1A01EE47D650}" type="pres">
      <dgm:prSet presAssocID="{CD14691C-5EC5-497D-A464-CF884DA7C42C}" presName="compNode" presStyleCnt="0"/>
      <dgm:spPr/>
    </dgm:pt>
    <dgm:pt modelId="{24625C8C-A838-4822-8929-B1B0F47FB1AE}" type="pres">
      <dgm:prSet presAssocID="{CD14691C-5EC5-497D-A464-CF884DA7C42C}" presName="bgRect" presStyleLbl="bgShp" presStyleIdx="4" presStyleCnt="5"/>
      <dgm:spPr/>
    </dgm:pt>
    <dgm:pt modelId="{D1E3A1A3-3A45-4E75-89BD-94FF2EDCDDEE}" type="pres">
      <dgm:prSet presAssocID="{CD14691C-5EC5-497D-A464-CF884DA7C4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A06D7178-1C78-47E7-AC8B-A06C1DA48343}" type="pres">
      <dgm:prSet presAssocID="{CD14691C-5EC5-497D-A464-CF884DA7C42C}" presName="spaceRect" presStyleCnt="0"/>
      <dgm:spPr/>
    </dgm:pt>
    <dgm:pt modelId="{BADEA4BD-AEC2-4197-8635-E3FAC9BF3F95}" type="pres">
      <dgm:prSet presAssocID="{CD14691C-5EC5-497D-A464-CF884DA7C42C}" presName="parTx" presStyleLbl="revTx" presStyleIdx="4" presStyleCnt="5">
        <dgm:presLayoutVars>
          <dgm:chMax val="0"/>
          <dgm:chPref val="0"/>
        </dgm:presLayoutVars>
      </dgm:prSet>
      <dgm:spPr/>
    </dgm:pt>
  </dgm:ptLst>
  <dgm:cxnLst>
    <dgm:cxn modelId="{28D09820-B88E-E342-AE75-C0C4A42BEC95}" type="presOf" srcId="{3AD4C5E3-5213-4E9A-964A-3FA664E95BF3}" destId="{C7EFF020-94D4-4DAF-9E62-BB493F6650E1}" srcOrd="0" destOrd="0" presId="urn:microsoft.com/office/officeart/2018/2/layout/IconVerticalSolidList"/>
    <dgm:cxn modelId="{EC7FB128-3348-4045-958B-39057600678D}" type="presOf" srcId="{6E5A01AE-E864-41F3-8D3E-515AC17A507F}" destId="{B88362D2-2D92-44E5-BCFF-16A341469A94}" srcOrd="0" destOrd="0" presId="urn:microsoft.com/office/officeart/2018/2/layout/IconVerticalSolidList"/>
    <dgm:cxn modelId="{3957162F-ADAE-DA42-92C7-F1EFBC659211}" type="presOf" srcId="{CD14691C-5EC5-497D-A464-CF884DA7C42C}" destId="{BADEA4BD-AEC2-4197-8635-E3FAC9BF3F95}" srcOrd="0" destOrd="0" presId="urn:microsoft.com/office/officeart/2018/2/layout/IconVerticalSolidList"/>
    <dgm:cxn modelId="{6EB2F033-6139-4B4D-9FEA-5922C05096D5}" srcId="{6E5A01AE-E864-41F3-8D3E-515AC17A507F}" destId="{CD14691C-5EC5-497D-A464-CF884DA7C42C}" srcOrd="4" destOrd="0" parTransId="{73F51322-2848-42BB-ADB4-E877C336D458}" sibTransId="{3CE1A5B2-34C9-4856-A0CD-01350F507D94}"/>
    <dgm:cxn modelId="{384F7434-D3A4-BE42-A12C-11326C529DEB}" type="presOf" srcId="{FF02884B-66AC-43B6-9306-8BC6768F1C83}" destId="{ABC4473F-906C-4B04-A2C2-56C182EF3379}" srcOrd="0" destOrd="0" presId="urn:microsoft.com/office/officeart/2018/2/layout/IconVerticalSolidList"/>
    <dgm:cxn modelId="{2850F43A-49F9-4C30-B2BF-DD53C81514DF}" srcId="{6E5A01AE-E864-41F3-8D3E-515AC17A507F}" destId="{3AD4C5E3-5213-4E9A-964A-3FA664E95BF3}" srcOrd="2" destOrd="0" parTransId="{1B82758C-A381-4CFF-8C8B-501AA8F2EE0D}" sibTransId="{DCD8B42D-27F1-4C6C-8CBF-B00C6FE6C487}"/>
    <dgm:cxn modelId="{9C13A556-9FA1-4A12-8060-319963C5A3C1}" srcId="{6E5A01AE-E864-41F3-8D3E-515AC17A507F}" destId="{FF02884B-66AC-43B6-9306-8BC6768F1C83}" srcOrd="1" destOrd="0" parTransId="{83B2C78A-F218-4AF2-8752-113AC3EAAA28}" sibTransId="{2E2BFB13-0602-4F37-A910-507F7CB81F4A}"/>
    <dgm:cxn modelId="{99EE5069-77AF-CD48-B9FD-87EBE8826F10}" type="presOf" srcId="{A081B839-770F-4FCB-B5E3-0E207FC65EE1}" destId="{B02E4B1B-7EDB-4E41-999A-28144165CC44}" srcOrd="0" destOrd="0" presId="urn:microsoft.com/office/officeart/2018/2/layout/IconVerticalSolidList"/>
    <dgm:cxn modelId="{FF1E9CA9-D505-884B-A1C0-82E11C0EE233}" type="presOf" srcId="{653753D9-64DF-4F72-930B-9BBA26BD6666}" destId="{377D93EB-75A7-4F36-867C-6222140F4655}" srcOrd="0" destOrd="0" presId="urn:microsoft.com/office/officeart/2018/2/layout/IconVerticalSolidList"/>
    <dgm:cxn modelId="{ABA518AC-437E-4A31-B46B-B33713AB47E9}" srcId="{6E5A01AE-E864-41F3-8D3E-515AC17A507F}" destId="{A081B839-770F-4FCB-B5E3-0E207FC65EE1}" srcOrd="3" destOrd="0" parTransId="{412AC47B-C5D5-41FB-84D4-59A445766146}" sibTransId="{D156CD76-49F8-4699-81C3-4E82A14DDF23}"/>
    <dgm:cxn modelId="{A90DB8F1-11A9-442A-9A86-9EDFECB394DF}" srcId="{6E5A01AE-E864-41F3-8D3E-515AC17A507F}" destId="{653753D9-64DF-4F72-930B-9BBA26BD6666}" srcOrd="0" destOrd="0" parTransId="{4A2A6598-D845-4161-9BE5-41B4092F3B0B}" sibTransId="{31C35F43-CCD0-4AAD-8E66-A11C546668D9}"/>
    <dgm:cxn modelId="{47C6CAC6-06D7-D14C-850B-AB93778CCC22}" type="presParOf" srcId="{B88362D2-2D92-44E5-BCFF-16A341469A94}" destId="{C85E0B21-0C19-46D2-8DEE-132596D42FFC}" srcOrd="0" destOrd="0" presId="urn:microsoft.com/office/officeart/2018/2/layout/IconVerticalSolidList"/>
    <dgm:cxn modelId="{D12933C3-D37C-1D41-94C6-20185BEAB1DE}" type="presParOf" srcId="{C85E0B21-0C19-46D2-8DEE-132596D42FFC}" destId="{BC9E8582-C77A-4C1F-ACD3-ABF06BE01B63}" srcOrd="0" destOrd="0" presId="urn:microsoft.com/office/officeart/2018/2/layout/IconVerticalSolidList"/>
    <dgm:cxn modelId="{A4EBD89D-9CE6-5A40-A580-40B04A54E58D}" type="presParOf" srcId="{C85E0B21-0C19-46D2-8DEE-132596D42FFC}" destId="{4B855C05-8C98-4943-B31A-17D21DD06B03}" srcOrd="1" destOrd="0" presId="urn:microsoft.com/office/officeart/2018/2/layout/IconVerticalSolidList"/>
    <dgm:cxn modelId="{D095BDC0-D86A-7F44-A2EC-7FB0AC406751}" type="presParOf" srcId="{C85E0B21-0C19-46D2-8DEE-132596D42FFC}" destId="{D3B21B04-7F43-49DE-B9FD-0381BC8BD3F7}" srcOrd="2" destOrd="0" presId="urn:microsoft.com/office/officeart/2018/2/layout/IconVerticalSolidList"/>
    <dgm:cxn modelId="{6B9EBB44-BBE9-A849-9D4E-91A687FAA22B}" type="presParOf" srcId="{C85E0B21-0C19-46D2-8DEE-132596D42FFC}" destId="{377D93EB-75A7-4F36-867C-6222140F4655}" srcOrd="3" destOrd="0" presId="urn:microsoft.com/office/officeart/2018/2/layout/IconVerticalSolidList"/>
    <dgm:cxn modelId="{76A23B41-E568-CF49-B2CF-53406037D2F6}" type="presParOf" srcId="{B88362D2-2D92-44E5-BCFF-16A341469A94}" destId="{EFBA4C97-F7DC-4561-AB19-9C8D26621F4F}" srcOrd="1" destOrd="0" presId="urn:microsoft.com/office/officeart/2018/2/layout/IconVerticalSolidList"/>
    <dgm:cxn modelId="{9DD0553B-5345-624F-BA67-BE9B2CD6F825}" type="presParOf" srcId="{B88362D2-2D92-44E5-BCFF-16A341469A94}" destId="{75B62D64-92E9-4058-9F03-1CF2FC993FA8}" srcOrd="2" destOrd="0" presId="urn:microsoft.com/office/officeart/2018/2/layout/IconVerticalSolidList"/>
    <dgm:cxn modelId="{38BF6CFE-873B-A94D-8BA9-FAB5B6E1EA62}" type="presParOf" srcId="{75B62D64-92E9-4058-9F03-1CF2FC993FA8}" destId="{6A5A44C1-1C1D-4BA2-AFF8-10B8AC6FD41D}" srcOrd="0" destOrd="0" presId="urn:microsoft.com/office/officeart/2018/2/layout/IconVerticalSolidList"/>
    <dgm:cxn modelId="{AF0FE0F9-0934-2047-B33B-7D3E3664D87F}" type="presParOf" srcId="{75B62D64-92E9-4058-9F03-1CF2FC993FA8}" destId="{14AAA2CF-D27C-43A8-A5CF-E5D0C60D525B}" srcOrd="1" destOrd="0" presId="urn:microsoft.com/office/officeart/2018/2/layout/IconVerticalSolidList"/>
    <dgm:cxn modelId="{97CB10BB-D8E8-D849-85BF-5370AF19E38E}" type="presParOf" srcId="{75B62D64-92E9-4058-9F03-1CF2FC993FA8}" destId="{A9973973-4D50-4CE9-8683-8A3EE503E75A}" srcOrd="2" destOrd="0" presId="urn:microsoft.com/office/officeart/2018/2/layout/IconVerticalSolidList"/>
    <dgm:cxn modelId="{6E1A70C2-602F-0041-BA2F-15C900B69C50}" type="presParOf" srcId="{75B62D64-92E9-4058-9F03-1CF2FC993FA8}" destId="{ABC4473F-906C-4B04-A2C2-56C182EF3379}" srcOrd="3" destOrd="0" presId="urn:microsoft.com/office/officeart/2018/2/layout/IconVerticalSolidList"/>
    <dgm:cxn modelId="{58F4FA98-7F5A-D140-AF88-EBE8EA177AF0}" type="presParOf" srcId="{B88362D2-2D92-44E5-BCFF-16A341469A94}" destId="{C1DB9ECA-6668-44C0-AED7-E57BD7AB6362}" srcOrd="3" destOrd="0" presId="urn:microsoft.com/office/officeart/2018/2/layout/IconVerticalSolidList"/>
    <dgm:cxn modelId="{5F90C0AF-75EC-1D47-9253-8CDFFE80115E}" type="presParOf" srcId="{B88362D2-2D92-44E5-BCFF-16A341469A94}" destId="{B37C92E2-6993-4EA5-B1D8-72FB51977F3D}" srcOrd="4" destOrd="0" presId="urn:microsoft.com/office/officeart/2018/2/layout/IconVerticalSolidList"/>
    <dgm:cxn modelId="{57FB8909-5F6E-7942-AFFA-EFDA896F9A84}" type="presParOf" srcId="{B37C92E2-6993-4EA5-B1D8-72FB51977F3D}" destId="{1691AAE3-5F4A-410B-9E54-9A959CC81B20}" srcOrd="0" destOrd="0" presId="urn:microsoft.com/office/officeart/2018/2/layout/IconVerticalSolidList"/>
    <dgm:cxn modelId="{EECBE5E1-D77F-AA49-BF01-2DF08E4BEDA6}" type="presParOf" srcId="{B37C92E2-6993-4EA5-B1D8-72FB51977F3D}" destId="{EE858D4C-547D-4D78-96E2-94CD9248E5CE}" srcOrd="1" destOrd="0" presId="urn:microsoft.com/office/officeart/2018/2/layout/IconVerticalSolidList"/>
    <dgm:cxn modelId="{95E00D76-4B3C-484E-A4A4-B5F1BF7BA054}" type="presParOf" srcId="{B37C92E2-6993-4EA5-B1D8-72FB51977F3D}" destId="{61CFE6FC-514B-43E2-ADFE-72EBD3C299BB}" srcOrd="2" destOrd="0" presId="urn:microsoft.com/office/officeart/2018/2/layout/IconVerticalSolidList"/>
    <dgm:cxn modelId="{4C799807-9585-4344-9B2A-6FA5889BD515}" type="presParOf" srcId="{B37C92E2-6993-4EA5-B1D8-72FB51977F3D}" destId="{C7EFF020-94D4-4DAF-9E62-BB493F6650E1}" srcOrd="3" destOrd="0" presId="urn:microsoft.com/office/officeart/2018/2/layout/IconVerticalSolidList"/>
    <dgm:cxn modelId="{4732EBA7-B304-EE4B-BC8E-47FB36CEE493}" type="presParOf" srcId="{B88362D2-2D92-44E5-BCFF-16A341469A94}" destId="{82461344-5B94-43FA-B2C3-993237B784C4}" srcOrd="5" destOrd="0" presId="urn:microsoft.com/office/officeart/2018/2/layout/IconVerticalSolidList"/>
    <dgm:cxn modelId="{4E179BC1-F3F1-0544-B4CA-9E4F1FB9F680}" type="presParOf" srcId="{B88362D2-2D92-44E5-BCFF-16A341469A94}" destId="{FF92E5DF-1CFE-4D0C-9C5E-9CE97713C50B}" srcOrd="6" destOrd="0" presId="urn:microsoft.com/office/officeart/2018/2/layout/IconVerticalSolidList"/>
    <dgm:cxn modelId="{0E77DCE9-53AF-F84E-B2C7-3DAC670329E4}" type="presParOf" srcId="{FF92E5DF-1CFE-4D0C-9C5E-9CE97713C50B}" destId="{E3AFDABD-1F1E-44B3-8FB1-A4378D204A3E}" srcOrd="0" destOrd="0" presId="urn:microsoft.com/office/officeart/2018/2/layout/IconVerticalSolidList"/>
    <dgm:cxn modelId="{EF85CFFE-F588-B54C-B57F-64C23730477A}" type="presParOf" srcId="{FF92E5DF-1CFE-4D0C-9C5E-9CE97713C50B}" destId="{71964207-153C-4EDD-96E2-11186AB27807}" srcOrd="1" destOrd="0" presId="urn:microsoft.com/office/officeart/2018/2/layout/IconVerticalSolidList"/>
    <dgm:cxn modelId="{F03A0DEA-FCD5-054F-85FF-C1B310D4B872}" type="presParOf" srcId="{FF92E5DF-1CFE-4D0C-9C5E-9CE97713C50B}" destId="{3FED322A-6ECF-489D-8E78-ED979CD54F61}" srcOrd="2" destOrd="0" presId="urn:microsoft.com/office/officeart/2018/2/layout/IconVerticalSolidList"/>
    <dgm:cxn modelId="{2C7DEA7B-8F21-DB45-AEAB-BF6773583E9A}" type="presParOf" srcId="{FF92E5DF-1CFE-4D0C-9C5E-9CE97713C50B}" destId="{B02E4B1B-7EDB-4E41-999A-28144165CC44}" srcOrd="3" destOrd="0" presId="urn:microsoft.com/office/officeart/2018/2/layout/IconVerticalSolidList"/>
    <dgm:cxn modelId="{8F734153-986A-7541-8724-88EBFF6F0CE1}" type="presParOf" srcId="{B88362D2-2D92-44E5-BCFF-16A341469A94}" destId="{8DA2F62C-95D4-488F-99A4-7078556ECC32}" srcOrd="7" destOrd="0" presId="urn:microsoft.com/office/officeart/2018/2/layout/IconVerticalSolidList"/>
    <dgm:cxn modelId="{B1D036AB-18CC-FC4B-A049-6F32541ADC26}" type="presParOf" srcId="{B88362D2-2D92-44E5-BCFF-16A341469A94}" destId="{16C3DC92-36C4-4F90-8C0D-1A01EE47D650}" srcOrd="8" destOrd="0" presId="urn:microsoft.com/office/officeart/2018/2/layout/IconVerticalSolidList"/>
    <dgm:cxn modelId="{273EFC90-0EBD-8240-9FC3-43545855FF5C}" type="presParOf" srcId="{16C3DC92-36C4-4F90-8C0D-1A01EE47D650}" destId="{24625C8C-A838-4822-8929-B1B0F47FB1AE}" srcOrd="0" destOrd="0" presId="urn:microsoft.com/office/officeart/2018/2/layout/IconVerticalSolidList"/>
    <dgm:cxn modelId="{ADEEB4CC-B437-954F-9CC2-BE19350F6001}" type="presParOf" srcId="{16C3DC92-36C4-4F90-8C0D-1A01EE47D650}" destId="{D1E3A1A3-3A45-4E75-89BD-94FF2EDCDDEE}" srcOrd="1" destOrd="0" presId="urn:microsoft.com/office/officeart/2018/2/layout/IconVerticalSolidList"/>
    <dgm:cxn modelId="{34CA60BC-7D48-B04C-86DE-89AC7B1CEDEF}" type="presParOf" srcId="{16C3DC92-36C4-4F90-8C0D-1A01EE47D650}" destId="{A06D7178-1C78-47E7-AC8B-A06C1DA48343}" srcOrd="2" destOrd="0" presId="urn:microsoft.com/office/officeart/2018/2/layout/IconVerticalSolidList"/>
    <dgm:cxn modelId="{D4E4C365-F083-CE49-94CE-565A547A9270}" type="presParOf" srcId="{16C3DC92-36C4-4F90-8C0D-1A01EE47D650}" destId="{BADEA4BD-AEC2-4197-8635-E3FAC9BF3F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B83192-1DEA-441C-B0CE-894BD25DA0D8}"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2D57647-9DB2-4877-B524-77B3377FEE83}">
      <dgm:prSet/>
      <dgm:spPr/>
      <dgm:t>
        <a:bodyPr/>
        <a:lstStyle/>
        <a:p>
          <a:pPr>
            <a:defRPr cap="all"/>
          </a:pPr>
          <a:r>
            <a:rPr lang="en-US" dirty="0"/>
            <a:t>Experiments suggest that as long as the data lies in the 0-1 range, it should be possible to safely perform PCA with minimal error rates even with a 10 million rows of data.</a:t>
          </a:r>
        </a:p>
      </dgm:t>
    </dgm:pt>
    <dgm:pt modelId="{2A4B52B5-7BA3-4A78-923C-196AC04B64E2}" type="parTrans" cxnId="{5262A965-73E2-42B8-BAA0-E2C6F818F553}">
      <dgm:prSet/>
      <dgm:spPr/>
      <dgm:t>
        <a:bodyPr/>
        <a:lstStyle/>
        <a:p>
          <a:endParaRPr lang="en-US"/>
        </a:p>
      </dgm:t>
    </dgm:pt>
    <dgm:pt modelId="{2A894244-FE3E-4611-8F8D-426DCE78969D}" type="sibTrans" cxnId="{5262A965-73E2-42B8-BAA0-E2C6F818F553}">
      <dgm:prSet/>
      <dgm:spPr/>
      <dgm:t>
        <a:bodyPr/>
        <a:lstStyle/>
        <a:p>
          <a:endParaRPr lang="en-US"/>
        </a:p>
      </dgm:t>
    </dgm:pt>
    <dgm:pt modelId="{2AE7B404-7C9D-448C-AF8C-E2E5665F750C}">
      <dgm:prSet/>
      <dgm:spPr/>
      <dgm:t>
        <a:bodyPr/>
        <a:lstStyle/>
        <a:p>
          <a:pPr>
            <a:defRPr cap="all"/>
          </a:pPr>
          <a:r>
            <a:rPr lang="en-US" dirty="0"/>
            <a:t>Speedups from FP16 calculations are significantly noticeable when we have more than 100,000 rows of data.</a:t>
          </a:r>
        </a:p>
      </dgm:t>
    </dgm:pt>
    <dgm:pt modelId="{97D21E50-48AE-4E74-8BE4-CAD8B5B38EFD}" type="parTrans" cxnId="{E59EC7F0-8515-4817-817C-01566DA3E5D6}">
      <dgm:prSet/>
      <dgm:spPr/>
      <dgm:t>
        <a:bodyPr/>
        <a:lstStyle/>
        <a:p>
          <a:endParaRPr lang="en-US"/>
        </a:p>
      </dgm:t>
    </dgm:pt>
    <dgm:pt modelId="{14FD977B-B642-407B-984A-4FF41F9A0D85}" type="sibTrans" cxnId="{E59EC7F0-8515-4817-817C-01566DA3E5D6}">
      <dgm:prSet/>
      <dgm:spPr/>
      <dgm:t>
        <a:bodyPr/>
        <a:lstStyle/>
        <a:p>
          <a:endParaRPr lang="en-US"/>
        </a:p>
      </dgm:t>
    </dgm:pt>
    <dgm:pt modelId="{75762BEB-58B4-4F9F-871A-47056ED2BAC6}">
      <dgm:prSet/>
      <dgm:spPr/>
      <dgm:t>
        <a:bodyPr/>
        <a:lstStyle/>
        <a:p>
          <a:pPr>
            <a:defRPr cap="all"/>
          </a:pPr>
          <a:r>
            <a:rPr lang="en-US" dirty="0"/>
            <a:t>For data that is not in the correct range, scaling up/down is always an option.</a:t>
          </a:r>
        </a:p>
      </dgm:t>
    </dgm:pt>
    <dgm:pt modelId="{3098E51A-136E-41A9-9CE7-BD2A988C62E5}" type="parTrans" cxnId="{91E0B43F-5888-4D1F-946C-87907311631F}">
      <dgm:prSet/>
      <dgm:spPr/>
      <dgm:t>
        <a:bodyPr/>
        <a:lstStyle/>
        <a:p>
          <a:endParaRPr lang="en-US"/>
        </a:p>
      </dgm:t>
    </dgm:pt>
    <dgm:pt modelId="{5508D03A-0848-4A9D-8B2A-0B885C23C4C2}" type="sibTrans" cxnId="{91E0B43F-5888-4D1F-946C-87907311631F}">
      <dgm:prSet/>
      <dgm:spPr/>
      <dgm:t>
        <a:bodyPr/>
        <a:lstStyle/>
        <a:p>
          <a:endParaRPr lang="en-US"/>
        </a:p>
      </dgm:t>
    </dgm:pt>
    <dgm:pt modelId="{445A32CE-DAC1-4970-B43E-7A4EEE457550}" type="pres">
      <dgm:prSet presAssocID="{C0B83192-1DEA-441C-B0CE-894BD25DA0D8}" presName="root" presStyleCnt="0">
        <dgm:presLayoutVars>
          <dgm:dir/>
          <dgm:resizeHandles val="exact"/>
        </dgm:presLayoutVars>
      </dgm:prSet>
      <dgm:spPr/>
    </dgm:pt>
    <dgm:pt modelId="{8627A96B-67A6-455C-A3BC-6B5FB75A5824}" type="pres">
      <dgm:prSet presAssocID="{92D57647-9DB2-4877-B524-77B3377FEE83}" presName="compNode" presStyleCnt="0"/>
      <dgm:spPr/>
    </dgm:pt>
    <dgm:pt modelId="{2C48B106-8CDA-4BF6-8A80-7FE553FFACCD}" type="pres">
      <dgm:prSet presAssocID="{92D57647-9DB2-4877-B524-77B3377FEE83}" presName="iconBgRect" presStyleLbl="bgShp" presStyleIdx="0" presStyleCnt="3"/>
      <dgm:spPr>
        <a:prstGeom prst="round2DiagRect">
          <a:avLst>
            <a:gd name="adj1" fmla="val 29727"/>
            <a:gd name="adj2" fmla="val 0"/>
          </a:avLst>
        </a:prstGeom>
      </dgm:spPr>
    </dgm:pt>
    <dgm:pt modelId="{3D733E12-491C-44E7-8375-E723F63ADE7D}" type="pres">
      <dgm:prSet presAssocID="{92D57647-9DB2-4877-B524-77B3377FEE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2D5100C9-AF57-4656-9B36-419824EC6254}" type="pres">
      <dgm:prSet presAssocID="{92D57647-9DB2-4877-B524-77B3377FEE83}" presName="spaceRect" presStyleCnt="0"/>
      <dgm:spPr/>
    </dgm:pt>
    <dgm:pt modelId="{2F22AF9A-400A-4CA6-A618-B7319FFEE056}" type="pres">
      <dgm:prSet presAssocID="{92D57647-9DB2-4877-B524-77B3377FEE83}" presName="textRect" presStyleLbl="revTx" presStyleIdx="0" presStyleCnt="3">
        <dgm:presLayoutVars>
          <dgm:chMax val="1"/>
          <dgm:chPref val="1"/>
        </dgm:presLayoutVars>
      </dgm:prSet>
      <dgm:spPr/>
    </dgm:pt>
    <dgm:pt modelId="{358BF242-DC16-4520-B544-6534DEBE7881}" type="pres">
      <dgm:prSet presAssocID="{2A894244-FE3E-4611-8F8D-426DCE78969D}" presName="sibTrans" presStyleCnt="0"/>
      <dgm:spPr/>
    </dgm:pt>
    <dgm:pt modelId="{3446442B-F824-4143-A41E-818F25EF5CF8}" type="pres">
      <dgm:prSet presAssocID="{2AE7B404-7C9D-448C-AF8C-E2E5665F750C}" presName="compNode" presStyleCnt="0"/>
      <dgm:spPr/>
    </dgm:pt>
    <dgm:pt modelId="{04EB4F32-AAFD-4257-817C-99F4752C6307}" type="pres">
      <dgm:prSet presAssocID="{2AE7B404-7C9D-448C-AF8C-E2E5665F750C}" presName="iconBgRect" presStyleLbl="bgShp" presStyleIdx="1" presStyleCnt="3"/>
      <dgm:spPr>
        <a:prstGeom prst="round2DiagRect">
          <a:avLst>
            <a:gd name="adj1" fmla="val 29727"/>
            <a:gd name="adj2" fmla="val 0"/>
          </a:avLst>
        </a:prstGeom>
      </dgm:spPr>
    </dgm:pt>
    <dgm:pt modelId="{9D4502EB-6DFC-4B60-8D5B-C62FB8DE7543}" type="pres">
      <dgm:prSet presAssocID="{2AE7B404-7C9D-448C-AF8C-E2E5665F750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a:ext>
      </dgm:extLst>
    </dgm:pt>
    <dgm:pt modelId="{5C88B3BE-6685-4D8A-AF5E-2E0FC70F06CE}" type="pres">
      <dgm:prSet presAssocID="{2AE7B404-7C9D-448C-AF8C-E2E5665F750C}" presName="spaceRect" presStyleCnt="0"/>
      <dgm:spPr/>
    </dgm:pt>
    <dgm:pt modelId="{BB3ACFF9-7F54-431D-99DA-0091CB886298}" type="pres">
      <dgm:prSet presAssocID="{2AE7B404-7C9D-448C-AF8C-E2E5665F750C}" presName="textRect" presStyleLbl="revTx" presStyleIdx="1" presStyleCnt="3">
        <dgm:presLayoutVars>
          <dgm:chMax val="1"/>
          <dgm:chPref val="1"/>
        </dgm:presLayoutVars>
      </dgm:prSet>
      <dgm:spPr/>
    </dgm:pt>
    <dgm:pt modelId="{BF0DF2BC-49AE-4386-B2B8-863E020E0558}" type="pres">
      <dgm:prSet presAssocID="{14FD977B-B642-407B-984A-4FF41F9A0D85}" presName="sibTrans" presStyleCnt="0"/>
      <dgm:spPr/>
    </dgm:pt>
    <dgm:pt modelId="{5824EA37-9C89-4891-B0F6-12BF89DB15C7}" type="pres">
      <dgm:prSet presAssocID="{75762BEB-58B4-4F9F-871A-47056ED2BAC6}" presName="compNode" presStyleCnt="0"/>
      <dgm:spPr/>
    </dgm:pt>
    <dgm:pt modelId="{31B2C8C1-72D6-46D1-B064-AF6F54AC7FFE}" type="pres">
      <dgm:prSet presAssocID="{75762BEB-58B4-4F9F-871A-47056ED2BAC6}" presName="iconBgRect" presStyleLbl="bgShp" presStyleIdx="2" presStyleCnt="3"/>
      <dgm:spPr>
        <a:prstGeom prst="round2DiagRect">
          <a:avLst>
            <a:gd name="adj1" fmla="val 29727"/>
            <a:gd name="adj2" fmla="val 0"/>
          </a:avLst>
        </a:prstGeom>
      </dgm:spPr>
    </dgm:pt>
    <dgm:pt modelId="{37BC6064-8779-491A-927E-E4347872FEB0}" type="pres">
      <dgm:prSet presAssocID="{75762BEB-58B4-4F9F-871A-47056ED2BA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ximize"/>
        </a:ext>
      </dgm:extLst>
    </dgm:pt>
    <dgm:pt modelId="{F1B27C1F-7715-4897-8FF4-2508202D40B0}" type="pres">
      <dgm:prSet presAssocID="{75762BEB-58B4-4F9F-871A-47056ED2BAC6}" presName="spaceRect" presStyleCnt="0"/>
      <dgm:spPr/>
    </dgm:pt>
    <dgm:pt modelId="{0B49B196-51C0-491A-89F6-4939B39D3D0E}" type="pres">
      <dgm:prSet presAssocID="{75762BEB-58B4-4F9F-871A-47056ED2BAC6}" presName="textRect" presStyleLbl="revTx" presStyleIdx="2" presStyleCnt="3">
        <dgm:presLayoutVars>
          <dgm:chMax val="1"/>
          <dgm:chPref val="1"/>
        </dgm:presLayoutVars>
      </dgm:prSet>
      <dgm:spPr/>
    </dgm:pt>
  </dgm:ptLst>
  <dgm:cxnLst>
    <dgm:cxn modelId="{D2452F0D-BFEF-49A4-97ED-18FAC9738200}" type="presOf" srcId="{92D57647-9DB2-4877-B524-77B3377FEE83}" destId="{2F22AF9A-400A-4CA6-A618-B7319FFEE056}" srcOrd="0" destOrd="0" presId="urn:microsoft.com/office/officeart/2018/5/layout/IconLeafLabelList"/>
    <dgm:cxn modelId="{91E0B43F-5888-4D1F-946C-87907311631F}" srcId="{C0B83192-1DEA-441C-B0CE-894BD25DA0D8}" destId="{75762BEB-58B4-4F9F-871A-47056ED2BAC6}" srcOrd="2" destOrd="0" parTransId="{3098E51A-136E-41A9-9CE7-BD2A988C62E5}" sibTransId="{5508D03A-0848-4A9D-8B2A-0B885C23C4C2}"/>
    <dgm:cxn modelId="{5262A965-73E2-42B8-BAA0-E2C6F818F553}" srcId="{C0B83192-1DEA-441C-B0CE-894BD25DA0D8}" destId="{92D57647-9DB2-4877-B524-77B3377FEE83}" srcOrd="0" destOrd="0" parTransId="{2A4B52B5-7BA3-4A78-923C-196AC04B64E2}" sibTransId="{2A894244-FE3E-4611-8F8D-426DCE78969D}"/>
    <dgm:cxn modelId="{EDB3C086-9B43-4E4E-8088-B36CC76C88C3}" type="presOf" srcId="{C0B83192-1DEA-441C-B0CE-894BD25DA0D8}" destId="{445A32CE-DAC1-4970-B43E-7A4EEE457550}" srcOrd="0" destOrd="0" presId="urn:microsoft.com/office/officeart/2018/5/layout/IconLeafLabelList"/>
    <dgm:cxn modelId="{27EB718E-3979-4AD0-91ED-CCC3A4D42644}" type="presOf" srcId="{75762BEB-58B4-4F9F-871A-47056ED2BAC6}" destId="{0B49B196-51C0-491A-89F6-4939B39D3D0E}" srcOrd="0" destOrd="0" presId="urn:microsoft.com/office/officeart/2018/5/layout/IconLeafLabelList"/>
    <dgm:cxn modelId="{E59EC7F0-8515-4817-817C-01566DA3E5D6}" srcId="{C0B83192-1DEA-441C-B0CE-894BD25DA0D8}" destId="{2AE7B404-7C9D-448C-AF8C-E2E5665F750C}" srcOrd="1" destOrd="0" parTransId="{97D21E50-48AE-4E74-8BE4-CAD8B5B38EFD}" sibTransId="{14FD977B-B642-407B-984A-4FF41F9A0D85}"/>
    <dgm:cxn modelId="{63475FF4-5CD9-438C-BF5F-18BC37F8774F}" type="presOf" srcId="{2AE7B404-7C9D-448C-AF8C-E2E5665F750C}" destId="{BB3ACFF9-7F54-431D-99DA-0091CB886298}" srcOrd="0" destOrd="0" presId="urn:microsoft.com/office/officeart/2018/5/layout/IconLeafLabelList"/>
    <dgm:cxn modelId="{557B462A-9BF6-4363-A3AD-CF01C744759F}" type="presParOf" srcId="{445A32CE-DAC1-4970-B43E-7A4EEE457550}" destId="{8627A96B-67A6-455C-A3BC-6B5FB75A5824}" srcOrd="0" destOrd="0" presId="urn:microsoft.com/office/officeart/2018/5/layout/IconLeafLabelList"/>
    <dgm:cxn modelId="{278648E9-002D-4417-8976-C292F2F279DC}" type="presParOf" srcId="{8627A96B-67A6-455C-A3BC-6B5FB75A5824}" destId="{2C48B106-8CDA-4BF6-8A80-7FE553FFACCD}" srcOrd="0" destOrd="0" presId="urn:microsoft.com/office/officeart/2018/5/layout/IconLeafLabelList"/>
    <dgm:cxn modelId="{8788761C-4D73-4EB5-9615-0D9D81E06785}" type="presParOf" srcId="{8627A96B-67A6-455C-A3BC-6B5FB75A5824}" destId="{3D733E12-491C-44E7-8375-E723F63ADE7D}" srcOrd="1" destOrd="0" presId="urn:microsoft.com/office/officeart/2018/5/layout/IconLeafLabelList"/>
    <dgm:cxn modelId="{00B87CFB-68AA-498F-904E-8C9299C17A09}" type="presParOf" srcId="{8627A96B-67A6-455C-A3BC-6B5FB75A5824}" destId="{2D5100C9-AF57-4656-9B36-419824EC6254}" srcOrd="2" destOrd="0" presId="urn:microsoft.com/office/officeart/2018/5/layout/IconLeafLabelList"/>
    <dgm:cxn modelId="{59E8DDD4-51AB-49D1-B6E0-8DFB3C1481F7}" type="presParOf" srcId="{8627A96B-67A6-455C-A3BC-6B5FB75A5824}" destId="{2F22AF9A-400A-4CA6-A618-B7319FFEE056}" srcOrd="3" destOrd="0" presId="urn:microsoft.com/office/officeart/2018/5/layout/IconLeafLabelList"/>
    <dgm:cxn modelId="{7AE36E53-5CE0-4298-B9DB-DA861D4FB334}" type="presParOf" srcId="{445A32CE-DAC1-4970-B43E-7A4EEE457550}" destId="{358BF242-DC16-4520-B544-6534DEBE7881}" srcOrd="1" destOrd="0" presId="urn:microsoft.com/office/officeart/2018/5/layout/IconLeafLabelList"/>
    <dgm:cxn modelId="{33F2D262-C1FA-4DC8-9243-F9C00EED2BDD}" type="presParOf" srcId="{445A32CE-DAC1-4970-B43E-7A4EEE457550}" destId="{3446442B-F824-4143-A41E-818F25EF5CF8}" srcOrd="2" destOrd="0" presId="urn:microsoft.com/office/officeart/2018/5/layout/IconLeafLabelList"/>
    <dgm:cxn modelId="{9408A351-8403-43CA-8540-ECC3EE25D5A1}" type="presParOf" srcId="{3446442B-F824-4143-A41E-818F25EF5CF8}" destId="{04EB4F32-AAFD-4257-817C-99F4752C6307}" srcOrd="0" destOrd="0" presId="urn:microsoft.com/office/officeart/2018/5/layout/IconLeafLabelList"/>
    <dgm:cxn modelId="{7F3EDA4D-F867-4FF7-8EF3-BCE66A8E3688}" type="presParOf" srcId="{3446442B-F824-4143-A41E-818F25EF5CF8}" destId="{9D4502EB-6DFC-4B60-8D5B-C62FB8DE7543}" srcOrd="1" destOrd="0" presId="urn:microsoft.com/office/officeart/2018/5/layout/IconLeafLabelList"/>
    <dgm:cxn modelId="{B2D1D689-AD18-43A0-8278-4BE6889CC276}" type="presParOf" srcId="{3446442B-F824-4143-A41E-818F25EF5CF8}" destId="{5C88B3BE-6685-4D8A-AF5E-2E0FC70F06CE}" srcOrd="2" destOrd="0" presId="urn:microsoft.com/office/officeart/2018/5/layout/IconLeafLabelList"/>
    <dgm:cxn modelId="{53FED095-299D-4EE1-8CD7-CAFF7CBF4603}" type="presParOf" srcId="{3446442B-F824-4143-A41E-818F25EF5CF8}" destId="{BB3ACFF9-7F54-431D-99DA-0091CB886298}" srcOrd="3" destOrd="0" presId="urn:microsoft.com/office/officeart/2018/5/layout/IconLeafLabelList"/>
    <dgm:cxn modelId="{1E096FFB-06E3-40E1-BF6C-C3B34D418BF4}" type="presParOf" srcId="{445A32CE-DAC1-4970-B43E-7A4EEE457550}" destId="{BF0DF2BC-49AE-4386-B2B8-863E020E0558}" srcOrd="3" destOrd="0" presId="urn:microsoft.com/office/officeart/2018/5/layout/IconLeafLabelList"/>
    <dgm:cxn modelId="{2AA4274B-DE82-461B-99E5-0389418F8800}" type="presParOf" srcId="{445A32CE-DAC1-4970-B43E-7A4EEE457550}" destId="{5824EA37-9C89-4891-B0F6-12BF89DB15C7}" srcOrd="4" destOrd="0" presId="urn:microsoft.com/office/officeart/2018/5/layout/IconLeafLabelList"/>
    <dgm:cxn modelId="{2B793FED-5379-49A5-A82B-B362F62E4AE0}" type="presParOf" srcId="{5824EA37-9C89-4891-B0F6-12BF89DB15C7}" destId="{31B2C8C1-72D6-46D1-B064-AF6F54AC7FFE}" srcOrd="0" destOrd="0" presId="urn:microsoft.com/office/officeart/2018/5/layout/IconLeafLabelList"/>
    <dgm:cxn modelId="{8817E864-43FB-4C17-A9BA-8435FDA3836D}" type="presParOf" srcId="{5824EA37-9C89-4891-B0F6-12BF89DB15C7}" destId="{37BC6064-8779-491A-927E-E4347872FEB0}" srcOrd="1" destOrd="0" presId="urn:microsoft.com/office/officeart/2018/5/layout/IconLeafLabelList"/>
    <dgm:cxn modelId="{8262D9C2-5BDF-47A2-9972-76ED8BC1BC45}" type="presParOf" srcId="{5824EA37-9C89-4891-B0F6-12BF89DB15C7}" destId="{F1B27C1F-7715-4897-8FF4-2508202D40B0}" srcOrd="2" destOrd="0" presId="urn:microsoft.com/office/officeart/2018/5/layout/IconLeafLabelList"/>
    <dgm:cxn modelId="{B040B8AE-D840-4101-A166-E19D7F56D76D}" type="presParOf" srcId="{5824EA37-9C89-4891-B0F6-12BF89DB15C7}" destId="{0B49B196-51C0-491A-89F6-4939B39D3D0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F3566-5E6C-4EC6-8FFD-3F4D651037F5}">
      <dsp:nvSpPr>
        <dsp:cNvPr id="0" name=""/>
        <dsp:cNvSpPr/>
      </dsp:nvSpPr>
      <dsp:spPr>
        <a:xfrm>
          <a:off x="2365068" y="17370"/>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177AD-8D9F-429C-ADC1-60E5643B3C4A}">
      <dsp:nvSpPr>
        <dsp:cNvPr id="0" name=""/>
        <dsp:cNvSpPr/>
      </dsp:nvSpPr>
      <dsp:spPr>
        <a:xfrm>
          <a:off x="2789193" y="44149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AFACFD-3131-4260-A854-E6D357CE23CB}">
      <dsp:nvSpPr>
        <dsp:cNvPr id="0" name=""/>
        <dsp:cNvSpPr/>
      </dsp:nvSpPr>
      <dsp:spPr>
        <a:xfrm>
          <a:off x="1728881" y="262737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Performing computations on GPUs in FP16 precision allows anywhere between 2X-6x speedups over FP32 computations depending on the GPU being used.</a:t>
          </a:r>
        </a:p>
      </dsp:txBody>
      <dsp:txXfrm>
        <a:off x="1728881" y="2627370"/>
        <a:ext cx="3262500" cy="720000"/>
      </dsp:txXfrm>
    </dsp:sp>
    <dsp:sp modelId="{76D1E75E-6B42-407D-B9D9-2F1542AC2188}">
      <dsp:nvSpPr>
        <dsp:cNvPr id="0" name=""/>
        <dsp:cNvSpPr/>
      </dsp:nvSpPr>
      <dsp:spPr>
        <a:xfrm>
          <a:off x="6198506" y="17370"/>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A1954-184F-4D41-9948-976DBE19C85B}">
      <dsp:nvSpPr>
        <dsp:cNvPr id="0" name=""/>
        <dsp:cNvSpPr/>
      </dsp:nvSpPr>
      <dsp:spPr>
        <a:xfrm>
          <a:off x="6622631" y="44149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70CAA2-00B1-4BF6-9CE1-569131A9A138}">
      <dsp:nvSpPr>
        <dsp:cNvPr id="0" name=""/>
        <dsp:cNvSpPr/>
      </dsp:nvSpPr>
      <dsp:spPr>
        <a:xfrm>
          <a:off x="5562318" y="262737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dirty="0"/>
            <a:t>A speed-up of up to </a:t>
          </a:r>
          <a:r>
            <a:rPr lang="en-US" sz="1100" b="1" i="1" kern="1200" dirty="0"/>
            <a:t>4X was achieved </a:t>
          </a:r>
          <a:r>
            <a:rPr lang="en-US" sz="1100" b="0" kern="1200" dirty="0"/>
            <a:t>in the experiments done for this project</a:t>
          </a:r>
        </a:p>
      </dsp:txBody>
      <dsp:txXfrm>
        <a:off x="5562318" y="2627370"/>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EC8A8-21D8-426F-89B7-09CA92C311DC}">
      <dsp:nvSpPr>
        <dsp:cNvPr id="0" name=""/>
        <dsp:cNvSpPr/>
      </dsp:nvSpPr>
      <dsp:spPr>
        <a:xfrm>
          <a:off x="2465475" y="1657"/>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25735-7621-431A-8633-9027035FB6FE}">
      <dsp:nvSpPr>
        <dsp:cNvPr id="0" name=""/>
        <dsp:cNvSpPr/>
      </dsp:nvSpPr>
      <dsp:spPr>
        <a:xfrm>
          <a:off x="2874975" y="411157"/>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98A7BB-AD70-4C8F-986D-AB9C7412D9AA}">
      <dsp:nvSpPr>
        <dsp:cNvPr id="0" name=""/>
        <dsp:cNvSpPr/>
      </dsp:nvSpPr>
      <dsp:spPr>
        <a:xfrm>
          <a:off x="1851225" y="2521658"/>
          <a:ext cx="315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Computations are still very accurate as long as we are in the 0 to 1 range.</a:t>
          </a:r>
        </a:p>
      </dsp:txBody>
      <dsp:txXfrm>
        <a:off x="1851225" y="2521658"/>
        <a:ext cx="3150000" cy="787500"/>
      </dsp:txXfrm>
    </dsp:sp>
    <dsp:sp modelId="{A53A0B88-E010-411F-B3A6-3926C43BC4FC}">
      <dsp:nvSpPr>
        <dsp:cNvPr id="0" name=""/>
        <dsp:cNvSpPr/>
      </dsp:nvSpPr>
      <dsp:spPr>
        <a:xfrm>
          <a:off x="6166725" y="1657"/>
          <a:ext cx="1921500" cy="1921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3054E-12A9-41C8-B356-88221D49469D}">
      <dsp:nvSpPr>
        <dsp:cNvPr id="0" name=""/>
        <dsp:cNvSpPr/>
      </dsp:nvSpPr>
      <dsp:spPr>
        <a:xfrm>
          <a:off x="6576225" y="411157"/>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11A7F8-0F00-4864-A185-C857CD6421DA}">
      <dsp:nvSpPr>
        <dsp:cNvPr id="0" name=""/>
        <dsp:cNvSpPr/>
      </dsp:nvSpPr>
      <dsp:spPr>
        <a:xfrm>
          <a:off x="5552475" y="2521658"/>
          <a:ext cx="315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We can simply scale down data that has too much variance and perform accurate calculations in the 0-1range.</a:t>
          </a:r>
        </a:p>
      </dsp:txBody>
      <dsp:txXfrm>
        <a:off x="5552475" y="2521658"/>
        <a:ext cx="3150000" cy="78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E8582-C77A-4C1F-ACD3-ABF06BE01B63}">
      <dsp:nvSpPr>
        <dsp:cNvPr id="0" name=""/>
        <dsp:cNvSpPr/>
      </dsp:nvSpPr>
      <dsp:spPr>
        <a:xfrm>
          <a:off x="0" y="2628"/>
          <a:ext cx="10553700" cy="5599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55C05-8C98-4943-B31A-17D21DD06B03}">
      <dsp:nvSpPr>
        <dsp:cNvPr id="0" name=""/>
        <dsp:cNvSpPr/>
      </dsp:nvSpPr>
      <dsp:spPr>
        <a:xfrm>
          <a:off x="169373" y="128609"/>
          <a:ext cx="307952" cy="307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7D93EB-75A7-4F36-867C-6222140F4655}">
      <dsp:nvSpPr>
        <dsp:cNvPr id="0" name=""/>
        <dsp:cNvSpPr/>
      </dsp:nvSpPr>
      <dsp:spPr>
        <a:xfrm>
          <a:off x="646700" y="2628"/>
          <a:ext cx="9906999" cy="559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58" tIns="59258" rIns="59258" bIns="59258" numCol="1" spcCol="1270" anchor="ctr" anchorCtr="0">
          <a:noAutofit/>
        </a:bodyPr>
        <a:lstStyle/>
        <a:p>
          <a:pPr marL="0" lvl="0" indent="0" algn="l" defTabSz="844550">
            <a:lnSpc>
              <a:spcPct val="100000"/>
            </a:lnSpc>
            <a:spcBef>
              <a:spcPct val="0"/>
            </a:spcBef>
            <a:spcAft>
              <a:spcPct val="35000"/>
            </a:spcAft>
            <a:buNone/>
          </a:pPr>
          <a:r>
            <a:rPr lang="en-US" sz="1900" kern="1200"/>
            <a:t>EC2 Instance on AWS</a:t>
          </a:r>
        </a:p>
      </dsp:txBody>
      <dsp:txXfrm>
        <a:off x="646700" y="2628"/>
        <a:ext cx="9906999" cy="559913"/>
      </dsp:txXfrm>
    </dsp:sp>
    <dsp:sp modelId="{6A5A44C1-1C1D-4BA2-AFF8-10B8AC6FD41D}">
      <dsp:nvSpPr>
        <dsp:cNvPr id="0" name=""/>
        <dsp:cNvSpPr/>
      </dsp:nvSpPr>
      <dsp:spPr>
        <a:xfrm>
          <a:off x="0" y="702521"/>
          <a:ext cx="10553700" cy="5599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AAA2CF-D27C-43A8-A5CF-E5D0C60D525B}">
      <dsp:nvSpPr>
        <dsp:cNvPr id="0" name=""/>
        <dsp:cNvSpPr/>
      </dsp:nvSpPr>
      <dsp:spPr>
        <a:xfrm>
          <a:off x="169373" y="828501"/>
          <a:ext cx="307952" cy="307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C4473F-906C-4B04-A2C2-56C182EF3379}">
      <dsp:nvSpPr>
        <dsp:cNvPr id="0" name=""/>
        <dsp:cNvSpPr/>
      </dsp:nvSpPr>
      <dsp:spPr>
        <a:xfrm>
          <a:off x="646700" y="702521"/>
          <a:ext cx="9906999" cy="559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58" tIns="59258" rIns="59258" bIns="59258" numCol="1" spcCol="1270" anchor="ctr" anchorCtr="0">
          <a:noAutofit/>
        </a:bodyPr>
        <a:lstStyle/>
        <a:p>
          <a:pPr marL="0" lvl="0" indent="0" algn="l" defTabSz="844550">
            <a:lnSpc>
              <a:spcPct val="100000"/>
            </a:lnSpc>
            <a:spcBef>
              <a:spcPct val="0"/>
            </a:spcBef>
            <a:spcAft>
              <a:spcPct val="35000"/>
            </a:spcAft>
            <a:buNone/>
          </a:pPr>
          <a:r>
            <a:rPr lang="en-US" sz="1900" kern="1200" dirty="0"/>
            <a:t>GPU: NVIDIA V100 16 GB Server Version</a:t>
          </a:r>
        </a:p>
      </dsp:txBody>
      <dsp:txXfrm>
        <a:off x="646700" y="702521"/>
        <a:ext cx="9906999" cy="559913"/>
      </dsp:txXfrm>
    </dsp:sp>
    <dsp:sp modelId="{1691AAE3-5F4A-410B-9E54-9A959CC81B20}">
      <dsp:nvSpPr>
        <dsp:cNvPr id="0" name=""/>
        <dsp:cNvSpPr/>
      </dsp:nvSpPr>
      <dsp:spPr>
        <a:xfrm>
          <a:off x="0" y="1402413"/>
          <a:ext cx="10553700" cy="5599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58D4C-547D-4D78-96E2-94CD9248E5CE}">
      <dsp:nvSpPr>
        <dsp:cNvPr id="0" name=""/>
        <dsp:cNvSpPr/>
      </dsp:nvSpPr>
      <dsp:spPr>
        <a:xfrm>
          <a:off x="169373" y="1528394"/>
          <a:ext cx="307952" cy="3079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EFF020-94D4-4DAF-9E62-BB493F6650E1}">
      <dsp:nvSpPr>
        <dsp:cNvPr id="0" name=""/>
        <dsp:cNvSpPr/>
      </dsp:nvSpPr>
      <dsp:spPr>
        <a:xfrm>
          <a:off x="646700" y="1402413"/>
          <a:ext cx="9906999" cy="559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58" tIns="59258" rIns="59258" bIns="59258" numCol="1" spcCol="1270" anchor="ctr" anchorCtr="0">
          <a:noAutofit/>
        </a:bodyPr>
        <a:lstStyle/>
        <a:p>
          <a:pPr marL="0" lvl="0" indent="0" algn="l" defTabSz="844550">
            <a:lnSpc>
              <a:spcPct val="100000"/>
            </a:lnSpc>
            <a:spcBef>
              <a:spcPct val="0"/>
            </a:spcBef>
            <a:spcAft>
              <a:spcPct val="35000"/>
            </a:spcAft>
            <a:buNone/>
          </a:pPr>
          <a:r>
            <a:rPr lang="en-US" sz="1900" kern="1200"/>
            <a:t>RAM: 64 GB</a:t>
          </a:r>
        </a:p>
      </dsp:txBody>
      <dsp:txXfrm>
        <a:off x="646700" y="1402413"/>
        <a:ext cx="9906999" cy="559913"/>
      </dsp:txXfrm>
    </dsp:sp>
    <dsp:sp modelId="{E3AFDABD-1F1E-44B3-8FB1-A4378D204A3E}">
      <dsp:nvSpPr>
        <dsp:cNvPr id="0" name=""/>
        <dsp:cNvSpPr/>
      </dsp:nvSpPr>
      <dsp:spPr>
        <a:xfrm>
          <a:off x="0" y="2102305"/>
          <a:ext cx="10553700" cy="5599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964207-153C-4EDD-96E2-11186AB27807}">
      <dsp:nvSpPr>
        <dsp:cNvPr id="0" name=""/>
        <dsp:cNvSpPr/>
      </dsp:nvSpPr>
      <dsp:spPr>
        <a:xfrm>
          <a:off x="169373" y="2228286"/>
          <a:ext cx="307952" cy="3079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2E4B1B-7EDB-4E41-999A-28144165CC44}">
      <dsp:nvSpPr>
        <dsp:cNvPr id="0" name=""/>
        <dsp:cNvSpPr/>
      </dsp:nvSpPr>
      <dsp:spPr>
        <a:xfrm>
          <a:off x="646700" y="2102305"/>
          <a:ext cx="9906999" cy="559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58" tIns="59258" rIns="59258" bIns="59258" numCol="1" spcCol="1270" anchor="ctr" anchorCtr="0">
          <a:noAutofit/>
        </a:bodyPr>
        <a:lstStyle/>
        <a:p>
          <a:pPr marL="0" lvl="0" indent="0" algn="l" defTabSz="844550">
            <a:lnSpc>
              <a:spcPct val="100000"/>
            </a:lnSpc>
            <a:spcBef>
              <a:spcPct val="0"/>
            </a:spcBef>
            <a:spcAft>
              <a:spcPct val="35000"/>
            </a:spcAft>
            <a:buNone/>
          </a:pPr>
          <a:r>
            <a:rPr lang="en-US" sz="1900" kern="1200"/>
            <a:t>CPUs: 8 i7 Skylake</a:t>
          </a:r>
          <a:endParaRPr lang="en-US" sz="1900" kern="1200" dirty="0"/>
        </a:p>
      </dsp:txBody>
      <dsp:txXfrm>
        <a:off x="646700" y="2102305"/>
        <a:ext cx="9906999" cy="559913"/>
      </dsp:txXfrm>
    </dsp:sp>
    <dsp:sp modelId="{24625C8C-A838-4822-8929-B1B0F47FB1AE}">
      <dsp:nvSpPr>
        <dsp:cNvPr id="0" name=""/>
        <dsp:cNvSpPr/>
      </dsp:nvSpPr>
      <dsp:spPr>
        <a:xfrm>
          <a:off x="0" y="2802198"/>
          <a:ext cx="10553700" cy="5599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3A1A3-3A45-4E75-89BD-94FF2EDCDDEE}">
      <dsp:nvSpPr>
        <dsp:cNvPr id="0" name=""/>
        <dsp:cNvSpPr/>
      </dsp:nvSpPr>
      <dsp:spPr>
        <a:xfrm>
          <a:off x="169373" y="2928178"/>
          <a:ext cx="307952" cy="3079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EA4BD-AEC2-4197-8635-E3FAC9BF3F95}">
      <dsp:nvSpPr>
        <dsp:cNvPr id="0" name=""/>
        <dsp:cNvSpPr/>
      </dsp:nvSpPr>
      <dsp:spPr>
        <a:xfrm>
          <a:off x="646700" y="2802198"/>
          <a:ext cx="9906999" cy="559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58" tIns="59258" rIns="59258" bIns="59258" numCol="1" spcCol="1270" anchor="ctr" anchorCtr="0">
          <a:noAutofit/>
        </a:bodyPr>
        <a:lstStyle/>
        <a:p>
          <a:pPr marL="0" lvl="0" indent="0" algn="l" defTabSz="844550">
            <a:lnSpc>
              <a:spcPct val="100000"/>
            </a:lnSpc>
            <a:spcBef>
              <a:spcPct val="0"/>
            </a:spcBef>
            <a:spcAft>
              <a:spcPct val="35000"/>
            </a:spcAft>
            <a:buNone/>
          </a:pPr>
          <a:r>
            <a:rPr lang="en-US" sz="1900" kern="1200"/>
            <a:t>Cost: $3/hour (over 30 hours used)</a:t>
          </a:r>
          <a:endParaRPr lang="en-US" sz="1900" kern="1200" dirty="0"/>
        </a:p>
      </dsp:txBody>
      <dsp:txXfrm>
        <a:off x="646700" y="2802198"/>
        <a:ext cx="9906999" cy="5599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B106-8CDA-4BF6-8A80-7FE553FFACCD}">
      <dsp:nvSpPr>
        <dsp:cNvPr id="0" name=""/>
        <dsp:cNvSpPr/>
      </dsp:nvSpPr>
      <dsp:spPr>
        <a:xfrm>
          <a:off x="614850" y="28620"/>
          <a:ext cx="1921500" cy="1921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33E12-491C-44E7-8375-E723F63ADE7D}">
      <dsp:nvSpPr>
        <dsp:cNvPr id="0" name=""/>
        <dsp:cNvSpPr/>
      </dsp:nvSpPr>
      <dsp:spPr>
        <a:xfrm>
          <a:off x="1024350" y="438120"/>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2AF9A-400A-4CA6-A618-B7319FFEE056}">
      <dsp:nvSpPr>
        <dsp:cNvPr id="0" name=""/>
        <dsp:cNvSpPr/>
      </dsp:nvSpPr>
      <dsp:spPr>
        <a:xfrm>
          <a:off x="600" y="2548620"/>
          <a:ext cx="315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Experiments suggest that as long as the data lies in the 0-1 range, it should be possible to safely perform PCA with minimal error rates even with a 10 million rows of data.</a:t>
          </a:r>
        </a:p>
      </dsp:txBody>
      <dsp:txXfrm>
        <a:off x="600" y="2548620"/>
        <a:ext cx="3150000" cy="787500"/>
      </dsp:txXfrm>
    </dsp:sp>
    <dsp:sp modelId="{04EB4F32-AAFD-4257-817C-99F4752C6307}">
      <dsp:nvSpPr>
        <dsp:cNvPr id="0" name=""/>
        <dsp:cNvSpPr/>
      </dsp:nvSpPr>
      <dsp:spPr>
        <a:xfrm>
          <a:off x="4316100" y="28620"/>
          <a:ext cx="1921500" cy="1921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502EB-6DFC-4B60-8D5B-C62FB8DE7543}">
      <dsp:nvSpPr>
        <dsp:cNvPr id="0" name=""/>
        <dsp:cNvSpPr/>
      </dsp:nvSpPr>
      <dsp:spPr>
        <a:xfrm>
          <a:off x="4725600" y="438120"/>
          <a:ext cx="1102500" cy="11025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3ACFF9-7F54-431D-99DA-0091CB886298}">
      <dsp:nvSpPr>
        <dsp:cNvPr id="0" name=""/>
        <dsp:cNvSpPr/>
      </dsp:nvSpPr>
      <dsp:spPr>
        <a:xfrm>
          <a:off x="3701850" y="2548620"/>
          <a:ext cx="315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Speedups from FP16 calculations are significantly noticeable when we have more than 100,000 rows of data.</a:t>
          </a:r>
        </a:p>
      </dsp:txBody>
      <dsp:txXfrm>
        <a:off x="3701850" y="2548620"/>
        <a:ext cx="3150000" cy="787500"/>
      </dsp:txXfrm>
    </dsp:sp>
    <dsp:sp modelId="{31B2C8C1-72D6-46D1-B064-AF6F54AC7FFE}">
      <dsp:nvSpPr>
        <dsp:cNvPr id="0" name=""/>
        <dsp:cNvSpPr/>
      </dsp:nvSpPr>
      <dsp:spPr>
        <a:xfrm>
          <a:off x="8017350" y="28620"/>
          <a:ext cx="1921500" cy="1921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C6064-8779-491A-927E-E4347872FEB0}">
      <dsp:nvSpPr>
        <dsp:cNvPr id="0" name=""/>
        <dsp:cNvSpPr/>
      </dsp:nvSpPr>
      <dsp:spPr>
        <a:xfrm>
          <a:off x="8426850" y="438120"/>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49B196-51C0-491A-89F6-4939B39D3D0E}">
      <dsp:nvSpPr>
        <dsp:cNvPr id="0" name=""/>
        <dsp:cNvSpPr/>
      </dsp:nvSpPr>
      <dsp:spPr>
        <a:xfrm>
          <a:off x="7403100" y="2548620"/>
          <a:ext cx="315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For data that is not in the correct range, scaling up/down is always an option.</a:t>
          </a:r>
        </a:p>
      </dsp:txBody>
      <dsp:txXfrm>
        <a:off x="7403100" y="2548620"/>
        <a:ext cx="3150000" cy="787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558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012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96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7/8/20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6549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8412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130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5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871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0395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7/8/20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892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772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7/8/20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717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175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7/8/20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3273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7/8/20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7318500"/>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file:////Users/akash/Google%20Drive/College/Acads/3-2%20Courses/SOP/plots/heatmap.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file:////Users/akash/Google%20Drive/College/Acads/3-2%20Courses/SOP/plots/heatmap.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2A601-BE7F-FC48-9FED-0A347A2DFDE0}"/>
              </a:ext>
            </a:extLst>
          </p:cNvPr>
          <p:cNvSpPr>
            <a:spLocks noGrp="1"/>
          </p:cNvSpPr>
          <p:nvPr>
            <p:ph type="ctrTitle"/>
          </p:nvPr>
        </p:nvSpPr>
        <p:spPr>
          <a:xfrm>
            <a:off x="965199" y="885433"/>
            <a:ext cx="10261602" cy="3022257"/>
          </a:xfrm>
          <a:effectLst/>
        </p:spPr>
        <p:txBody>
          <a:bodyPr anchor="b">
            <a:normAutofit/>
          </a:bodyPr>
          <a:lstStyle/>
          <a:p>
            <a:pPr algn="ctr">
              <a:lnSpc>
                <a:spcPct val="90000"/>
              </a:lnSpc>
            </a:pPr>
            <a:r>
              <a:rPr lang="en-US" sz="5600" dirty="0">
                <a:solidFill>
                  <a:schemeClr val="tx1"/>
                </a:solidFill>
              </a:rPr>
              <a:t>Analyzing the trade-off in speed and accuracy of PCA in FP16 vs FP32 precision</a:t>
            </a:r>
          </a:p>
        </p:txBody>
      </p:sp>
      <p:sp>
        <p:nvSpPr>
          <p:cNvPr id="3" name="Subtitle 2">
            <a:extLst>
              <a:ext uri="{FF2B5EF4-FFF2-40B4-BE49-F238E27FC236}">
                <a16:creationId xmlns:a16="http://schemas.microsoft.com/office/drawing/2014/main" id="{A60024C5-9F4B-5C48-A25B-AC4AB6B5C507}"/>
              </a:ext>
            </a:extLst>
          </p:cNvPr>
          <p:cNvSpPr>
            <a:spLocks noGrp="1"/>
          </p:cNvSpPr>
          <p:nvPr>
            <p:ph type="subTitle" idx="1"/>
          </p:nvPr>
        </p:nvSpPr>
        <p:spPr>
          <a:xfrm>
            <a:off x="1906955" y="4033164"/>
            <a:ext cx="8378090" cy="1181206"/>
          </a:xfrm>
          <a:effectLst/>
        </p:spPr>
        <p:txBody>
          <a:bodyPr anchor="t">
            <a:normAutofit/>
          </a:bodyPr>
          <a:lstStyle/>
          <a:p>
            <a:pPr algn="ctr"/>
            <a:r>
              <a:rPr lang="en-US" sz="2000" b="1"/>
              <a:t>Akash Palrecha</a:t>
            </a:r>
          </a:p>
          <a:p>
            <a:pPr algn="ctr"/>
            <a:r>
              <a:rPr lang="en-US" sz="2000" b="1"/>
              <a:t>2017B4PS0559P</a:t>
            </a:r>
          </a:p>
        </p:txBody>
      </p:sp>
      <p:sp>
        <p:nvSpPr>
          <p:cNvPr id="10" name="Freeform: Shape 9">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346873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271B0B1-033B-294D-ABA0-E28D3B704F3E}"/>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Step 3: Reducing the matrix </a:t>
                </a:r>
                <a14:m>
                  <m:oMath xmlns:m="http://schemas.openxmlformats.org/officeDocument/2006/math">
                    <m:r>
                      <a:rPr lang="en-US" sz="2800" i="1" dirty="0" smtClean="0">
                        <a:solidFill>
                          <a:schemeClr val="tx1"/>
                        </a:solidFill>
                        <a:latin typeface="Cambria Math" panose="02040503050406030204" pitchFamily="18" charset="0"/>
                      </a:rPr>
                      <m:t>𝑀</m:t>
                    </m:r>
                  </m:oMath>
                </a14:m>
                <a:endParaRPr lang="en-US" sz="2800" dirty="0">
                  <a:solidFill>
                    <a:schemeClr val="tx1"/>
                  </a:solidFill>
                </a:endParaRPr>
              </a:p>
            </p:txBody>
          </p:sp>
        </mc:Choice>
        <mc:Fallback xmlns="">
          <p:sp>
            <p:nvSpPr>
              <p:cNvPr id="2" name="Title 1">
                <a:extLst>
                  <a:ext uri="{FF2B5EF4-FFF2-40B4-BE49-F238E27FC236}">
                    <a16:creationId xmlns:a16="http://schemas.microsoft.com/office/drawing/2014/main" id="{7271B0B1-033B-294D-ABA0-E28D3B704F3E}"/>
                  </a:ext>
                </a:extLst>
              </p:cNvPr>
              <p:cNvSpPr>
                <a:spLocks noGrp="1" noRot="1" noChangeAspect="1" noMove="1" noResize="1" noEditPoints="1" noAdjustHandles="1" noChangeArrowheads="1" noChangeShapeType="1" noTextEdit="1"/>
              </p:cNvSpPr>
              <p:nvPr>
                <p:ph type="title"/>
              </p:nvPr>
            </p:nvSpPr>
            <p:spPr>
              <a:xfrm>
                <a:off x="810000" y="447188"/>
                <a:ext cx="10571998" cy="970450"/>
              </a:xfrm>
              <a:blipFill>
                <a:blip r:embed="rId2"/>
                <a:stretch>
                  <a:fillRect/>
                </a:stretch>
              </a:blipFill>
              <a:effectLst/>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2816D-F10C-7244-A0D0-814DA240C916}"/>
                  </a:ext>
                </a:extLst>
              </p:cNvPr>
              <p:cNvSpPr>
                <a:spLocks noGrp="1"/>
              </p:cNvSpPr>
              <p:nvPr>
                <p:ph idx="1"/>
              </p:nvPr>
            </p:nvSpPr>
            <p:spPr>
              <a:xfrm>
                <a:off x="1115732" y="2222287"/>
                <a:ext cx="9966953" cy="3636511"/>
              </a:xfrm>
              <a:effectLst/>
            </p:spPr>
            <p:txBody>
              <a:bodyPr>
                <a:normAutofit/>
              </a:bodyPr>
              <a:lstStyle/>
              <a:p>
                <a:r>
                  <a:rPr lang="en-US" dirty="0"/>
                  <a:t>This is the simplest step. We simply perform:</a:t>
                </a:r>
              </a:p>
              <a:p>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err="1" smtClean="0">
                        <a:latin typeface="Cambria Math" panose="02040503050406030204" pitchFamily="18" charset="0"/>
                      </a:rPr>
                      <m:t>𝑀</m:t>
                    </m:r>
                    <m:r>
                      <a:rPr lang="en-US" i="1" dirty="0" smtClean="0">
                        <a:latin typeface="Cambria Math" panose="02040503050406030204" pitchFamily="18" charset="0"/>
                        <a:ea typeface="Cambria Math" panose="02040503050406030204" pitchFamily="18" charset="0"/>
                      </a:rPr>
                      <m:t>×</m:t>
                    </m:r>
                    <m:r>
                      <a:rPr lang="en-US" i="1" dirty="0" err="1" smtClean="0">
                        <a:latin typeface="Cambria Math" panose="02040503050406030204" pitchFamily="18" charset="0"/>
                      </a:rPr>
                      <m:t>𝑉</m:t>
                    </m:r>
                  </m:oMath>
                </a14:m>
                <a:endParaRPr lang="en-US" dirty="0"/>
              </a:p>
              <a:p>
                <a14:m>
                  <m:oMath xmlns:m="http://schemas.openxmlformats.org/officeDocument/2006/math">
                    <m:r>
                      <a:rPr lang="en-US" i="1" dirty="0" smtClean="0">
                        <a:latin typeface="Cambria Math" panose="02040503050406030204" pitchFamily="18" charset="0"/>
                      </a:rPr>
                      <m:t>𝑀</m:t>
                    </m:r>
                  </m:oMath>
                </a14:m>
                <a:r>
                  <a:rPr lang="en-US" dirty="0"/>
                  <a:t> is now a reduced matrix of size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𝐾</m:t>
                    </m:r>
                  </m:oMath>
                </a14:m>
                <a:r>
                  <a:rPr lang="en-US" dirty="0"/>
                  <a:t> which was previously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endParaRPr lang="en-US" dirty="0"/>
              </a:p>
            </p:txBody>
          </p:sp>
        </mc:Choice>
        <mc:Fallback xmlns="">
          <p:sp>
            <p:nvSpPr>
              <p:cNvPr id="3" name="Content Placeholder 2">
                <a:extLst>
                  <a:ext uri="{FF2B5EF4-FFF2-40B4-BE49-F238E27FC236}">
                    <a16:creationId xmlns:a16="http://schemas.microsoft.com/office/drawing/2014/main" id="{0F22816D-F10C-7244-A0D0-814DA240C916}"/>
                  </a:ext>
                </a:extLst>
              </p:cNvPr>
              <p:cNvSpPr>
                <a:spLocks noGrp="1" noRot="1" noChangeAspect="1" noMove="1" noResize="1" noEditPoints="1" noAdjustHandles="1" noChangeArrowheads="1" noChangeShapeType="1" noTextEdit="1"/>
              </p:cNvSpPr>
              <p:nvPr>
                <p:ph idx="1"/>
              </p:nvPr>
            </p:nvSpPr>
            <p:spPr>
              <a:xfrm>
                <a:off x="1115732" y="2222287"/>
                <a:ext cx="9966953" cy="3636511"/>
              </a:xfrm>
              <a:blipFill>
                <a:blip r:embed="rId3"/>
                <a:stretch>
                  <a:fillRect l="-25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22843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36D-E649-0740-B6FB-D7902EA406D5}"/>
              </a:ext>
            </a:extLst>
          </p:cNvPr>
          <p:cNvSpPr>
            <a:spLocks noGrp="1"/>
          </p:cNvSpPr>
          <p:nvPr>
            <p:ph type="title"/>
          </p:nvPr>
        </p:nvSpPr>
        <p:spPr/>
        <p:txBody>
          <a:bodyPr/>
          <a:lstStyle/>
          <a:p>
            <a:r>
              <a:rPr lang="en-US" dirty="0"/>
              <a:t>But PCA isn’t the problem, FP16 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62EE0C-8E2E-2B46-836E-4AE22B9C2126}"/>
                  </a:ext>
                </a:extLst>
              </p:cNvPr>
              <p:cNvSpPr>
                <a:spLocks noGrp="1"/>
              </p:cNvSpPr>
              <p:nvPr>
                <p:ph idx="1"/>
              </p:nvPr>
            </p:nvSpPr>
            <p:spPr>
              <a:xfrm>
                <a:off x="438607" y="2309061"/>
                <a:ext cx="5657392" cy="3636511"/>
              </a:xfrm>
            </p:spPr>
            <p:txBody>
              <a:bodyPr>
                <a:normAutofit/>
              </a:bodyPr>
              <a:lstStyle/>
              <a:p>
                <a:r>
                  <a:rPr lang="en-US" dirty="0"/>
                  <a:t>After a certain range, numbers tend to become extremely inaccurate when working in floating point 16 precision.</a:t>
                </a:r>
              </a:p>
              <a:p>
                <a:r>
                  <a:rPr lang="en-US" dirty="0"/>
                  <a:t>The closer to 0, the better.</a:t>
                </a:r>
              </a:p>
              <a:p>
                <a:r>
                  <a:rPr lang="en-US" dirty="0"/>
                  <a:t>The distance between any 2 representable numbers in FP16 can go up to 32 in the range from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15</m:t>
                        </m:r>
                      </m:sup>
                    </m:sSup>
                  </m:oMath>
                </a14:m>
                <a:r>
                  <a:rPr lang="en-US" dirty="0"/>
                  <a: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r>
                          <a:rPr lang="en-US" b="0" i="1" smtClean="0">
                            <a:latin typeface="Cambria Math" panose="02040503050406030204" pitchFamily="18" charset="0"/>
                          </a:rPr>
                          <m:t>6</m:t>
                        </m:r>
                      </m:sup>
                    </m:sSup>
                  </m:oMath>
                </a14:m>
                <a:endParaRPr lang="en-US" dirty="0"/>
              </a:p>
              <a:p>
                <a:r>
                  <a:rPr lang="en-US" dirty="0"/>
                  <a:t>This graph shows the distance between the 2 representable numbers in FP16 format as we go up the range.</a:t>
                </a:r>
              </a:p>
              <a:p>
                <a:r>
                  <a:rPr lang="en-US" dirty="0"/>
                  <a:t>Everything above 65519 is rounded to infinity</a:t>
                </a:r>
              </a:p>
            </p:txBody>
          </p:sp>
        </mc:Choice>
        <mc:Fallback>
          <p:sp>
            <p:nvSpPr>
              <p:cNvPr id="3" name="Content Placeholder 2">
                <a:extLst>
                  <a:ext uri="{FF2B5EF4-FFF2-40B4-BE49-F238E27FC236}">
                    <a16:creationId xmlns:a16="http://schemas.microsoft.com/office/drawing/2014/main" id="{BE62EE0C-8E2E-2B46-836E-4AE22B9C2126}"/>
                  </a:ext>
                </a:extLst>
              </p:cNvPr>
              <p:cNvSpPr>
                <a:spLocks noGrp="1" noRot="1" noChangeAspect="1" noMove="1" noResize="1" noEditPoints="1" noAdjustHandles="1" noChangeArrowheads="1" noChangeShapeType="1" noTextEdit="1"/>
              </p:cNvSpPr>
              <p:nvPr>
                <p:ph idx="1"/>
              </p:nvPr>
            </p:nvSpPr>
            <p:spPr>
              <a:xfrm>
                <a:off x="438607" y="2309061"/>
                <a:ext cx="5657392" cy="3636511"/>
              </a:xfrm>
              <a:blipFill>
                <a:blip r:embed="rId2"/>
                <a:stretch>
                  <a:fillRect/>
                </a:stretch>
              </a:blipFill>
            </p:spPr>
            <p:txBody>
              <a:bodyPr/>
              <a:lstStyle/>
              <a:p>
                <a:r>
                  <a:rPr lang="en-US">
                    <a:noFill/>
                  </a:rPr>
                  <a:t> </a:t>
                </a:r>
              </a:p>
            </p:txBody>
          </p:sp>
        </mc:Fallback>
      </mc:AlternateContent>
      <p:pic>
        <p:nvPicPr>
          <p:cNvPr id="8" name="Picture 7" descr="A screenshot of a cell phone&#10;&#10;Description automatically generated">
            <a:extLst>
              <a:ext uri="{FF2B5EF4-FFF2-40B4-BE49-F238E27FC236}">
                <a16:creationId xmlns:a16="http://schemas.microsoft.com/office/drawing/2014/main" id="{EF79FD3B-FB40-4C43-853C-626D32C09572}"/>
              </a:ext>
            </a:extLst>
          </p:cNvPr>
          <p:cNvPicPr>
            <a:picLocks noChangeAspect="1"/>
          </p:cNvPicPr>
          <p:nvPr/>
        </p:nvPicPr>
        <p:blipFill>
          <a:blip r:embed="rId3"/>
          <a:stretch>
            <a:fillRect/>
          </a:stretch>
        </p:blipFill>
        <p:spPr>
          <a:xfrm>
            <a:off x="6261704" y="2069443"/>
            <a:ext cx="5657392" cy="4243044"/>
          </a:xfrm>
          <a:prstGeom prst="rect">
            <a:avLst/>
          </a:prstGeom>
        </p:spPr>
      </p:pic>
    </p:spTree>
    <p:extLst>
      <p:ext uri="{BB962C8B-B14F-4D97-AF65-F5344CB8AC3E}">
        <p14:creationId xmlns:p14="http://schemas.microsoft.com/office/powerpoint/2010/main" val="300497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8248-158F-024F-938F-5FD340E4D993}"/>
              </a:ext>
            </a:extLst>
          </p:cNvPr>
          <p:cNvSpPr>
            <a:spLocks noGrp="1"/>
          </p:cNvSpPr>
          <p:nvPr>
            <p:ph type="title"/>
          </p:nvPr>
        </p:nvSpPr>
        <p:spPr/>
        <p:txBody>
          <a:bodyPr>
            <a:normAutofit/>
          </a:bodyPr>
          <a:lstStyle/>
          <a:p>
            <a:r>
              <a:rPr lang="en-US" dirty="0"/>
              <a:t>Fortunately…</a:t>
            </a:r>
          </a:p>
        </p:txBody>
      </p:sp>
      <p:graphicFrame>
        <p:nvGraphicFramePr>
          <p:cNvPr id="21" name="Content Placeholder 2">
            <a:extLst>
              <a:ext uri="{FF2B5EF4-FFF2-40B4-BE49-F238E27FC236}">
                <a16:creationId xmlns:a16="http://schemas.microsoft.com/office/drawing/2014/main" id="{DBF125EA-783C-411E-95E2-5FF34EFD58B4}"/>
              </a:ext>
            </a:extLst>
          </p:cNvPr>
          <p:cNvGraphicFramePr>
            <a:graphicFrameLocks noGrp="1"/>
          </p:cNvGraphicFramePr>
          <p:nvPr>
            <p:ph idx="1"/>
            <p:extLst>
              <p:ext uri="{D42A27DB-BD31-4B8C-83A1-F6EECF244321}">
                <p14:modId xmlns:p14="http://schemas.microsoft.com/office/powerpoint/2010/main" val="2709832113"/>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37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A close up of a lamp&#10;&#10;Description automatically generated">
            <a:extLst>
              <a:ext uri="{FF2B5EF4-FFF2-40B4-BE49-F238E27FC236}">
                <a16:creationId xmlns:a16="http://schemas.microsoft.com/office/drawing/2014/main" id="{50E3B788-18E0-4909-8201-794CE281DF8E}"/>
              </a:ext>
            </a:extLst>
          </p:cNvPr>
          <p:cNvPicPr>
            <a:picLocks noChangeAspect="1"/>
          </p:cNvPicPr>
          <p:nvPr/>
        </p:nvPicPr>
        <p:blipFill rotWithShape="1">
          <a:blip r:embed="rId2"/>
          <a:srcRect t="22858" b="12015"/>
          <a:stretch/>
        </p:blipFill>
        <p:spPr>
          <a:xfrm>
            <a:off x="-1" y="-1"/>
            <a:ext cx="12192001" cy="4883281"/>
          </a:xfrm>
          <a:prstGeom prst="rect">
            <a:avLst/>
          </a:prstGeom>
        </p:spPr>
      </p:pic>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FB7B7-7F1D-DE4B-AD00-0774EFBF957E}"/>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Method</a:t>
            </a:r>
            <a:endParaRPr lang="en-US" dirty="0"/>
          </a:p>
        </p:txBody>
      </p:sp>
    </p:spTree>
    <p:extLst>
      <p:ext uri="{BB962C8B-B14F-4D97-AF65-F5344CB8AC3E}">
        <p14:creationId xmlns:p14="http://schemas.microsoft.com/office/powerpoint/2010/main" val="582478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874F1482-69C3-47D5-95FE-67C0FA2D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41471-EBC2-6A40-9B20-3364C3B509CF}"/>
              </a:ext>
            </a:extLst>
          </p:cNvPr>
          <p:cNvSpPr>
            <a:spLocks noGrp="1"/>
          </p:cNvSpPr>
          <p:nvPr>
            <p:ph type="title"/>
          </p:nvPr>
        </p:nvSpPr>
        <p:spPr>
          <a:xfrm>
            <a:off x="810000" y="447188"/>
            <a:ext cx="10571998" cy="970450"/>
          </a:xfrm>
          <a:effectLst/>
        </p:spPr>
        <p:txBody>
          <a:bodyPr anchor="ctr">
            <a:normAutofit/>
          </a:bodyPr>
          <a:lstStyle/>
          <a:p>
            <a:pPr algn="ctr"/>
            <a:r>
              <a:rPr lang="en-US" sz="3200">
                <a:solidFill>
                  <a:schemeClr val="tx1"/>
                </a:solidFill>
              </a:rPr>
              <a:t>PCA</a:t>
            </a:r>
          </a:p>
        </p:txBody>
      </p:sp>
      <p:sp>
        <p:nvSpPr>
          <p:cNvPr id="3" name="Content Placeholder 2">
            <a:extLst>
              <a:ext uri="{FF2B5EF4-FFF2-40B4-BE49-F238E27FC236}">
                <a16:creationId xmlns:a16="http://schemas.microsoft.com/office/drawing/2014/main" id="{7AF9A946-174A-E74B-A7A2-F0E047772AB7}"/>
              </a:ext>
            </a:extLst>
          </p:cNvPr>
          <p:cNvSpPr>
            <a:spLocks noGrp="1"/>
          </p:cNvSpPr>
          <p:nvPr>
            <p:ph idx="1"/>
          </p:nvPr>
        </p:nvSpPr>
        <p:spPr>
          <a:xfrm>
            <a:off x="818712" y="1610745"/>
            <a:ext cx="10554574" cy="3636511"/>
          </a:xfrm>
          <a:effectLst/>
        </p:spPr>
        <p:txBody>
          <a:bodyPr anchor="ctr">
            <a:normAutofit/>
          </a:bodyPr>
          <a:lstStyle/>
          <a:p>
            <a:r>
              <a:rPr lang="en-US" dirty="0"/>
              <a:t>Language: Python</a:t>
            </a:r>
          </a:p>
          <a:p>
            <a:r>
              <a:rPr lang="en-US" dirty="0"/>
              <a:t>Computation Framework: PyTorch</a:t>
            </a:r>
          </a:p>
          <a:p>
            <a:r>
              <a:rPr lang="en-US" dirty="0"/>
              <a:t>Both the FP16 and FP32 versions of PCA were written from scratch to work on GPUs. No off-the-shelf GPU versions of PCA were available.</a:t>
            </a:r>
          </a:p>
          <a:p>
            <a:r>
              <a:rPr lang="en-US" dirty="0"/>
              <a:t>Extensive experiments were performed with over 1600 combinations of different gaussian data distributions each repeated over 50 times for accurate readings.</a:t>
            </a:r>
          </a:p>
          <a:p>
            <a:r>
              <a:rPr lang="en-US" dirty="0"/>
              <a:t>For each experiment, relative and absolute errors were recorded along with the time of execution in seconds.</a:t>
            </a:r>
          </a:p>
        </p:txBody>
      </p:sp>
      <p:sp>
        <p:nvSpPr>
          <p:cNvPr id="13" name="Freeform: Shape 9">
            <a:extLst>
              <a:ext uri="{FF2B5EF4-FFF2-40B4-BE49-F238E27FC236}">
                <a16:creationId xmlns:a16="http://schemas.microsoft.com/office/drawing/2014/main" id="{41CA5367-149E-428C-B4D8-C1ECC9EAF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811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835373-A094-AB4D-8EF6-545D64A6B80D}"/>
              </a:ext>
            </a:extLst>
          </p:cNvPr>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Data permutations:</a:t>
            </a:r>
          </a:p>
        </p:txBody>
      </p:sp>
      <p:cxnSp>
        <p:nvCxnSpPr>
          <p:cNvPr id="13"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04A04D-C842-0145-BD03-5C9B8AA7A4FF}"/>
              </a:ext>
            </a:extLst>
          </p:cNvPr>
          <p:cNvSpPr>
            <a:spLocks noGrp="1"/>
          </p:cNvSpPr>
          <p:nvPr>
            <p:ph idx="1"/>
          </p:nvPr>
        </p:nvSpPr>
        <p:spPr>
          <a:xfrm>
            <a:off x="5146751" y="1218475"/>
            <a:ext cx="6080050" cy="4421051"/>
          </a:xfrm>
          <a:effectLst/>
        </p:spPr>
        <p:txBody>
          <a:bodyPr>
            <a:normAutofit/>
          </a:bodyPr>
          <a:lstStyle/>
          <a:p>
            <a:r>
              <a:rPr lang="en-US" sz="1600" dirty="0"/>
              <a:t>Number of rows: [100, 200, 500, 1000, 2000, 5000, 10000, 20000, 50000, 100000, 200000, 500000, 1000000, 2000000 ,5000000, 10000000]</a:t>
            </a:r>
          </a:p>
          <a:p>
            <a:r>
              <a:rPr lang="en-US" sz="1600" dirty="0"/>
              <a:t>Number of columns: [10, 50, 100, 200, 400]</a:t>
            </a:r>
          </a:p>
          <a:p>
            <a:r>
              <a:rPr lang="en-US" sz="1600" dirty="0"/>
              <a:t>Mean and variance pairs: [[0, 1], [0, 4], [0, 16], [0, 64], [0, 128], [0, 512], [0, 2048], [0, 8192], [0, 32768], [0, 65519]]</a:t>
            </a:r>
          </a:p>
          <a:p>
            <a:r>
              <a:rPr lang="en-US" sz="1600" dirty="0"/>
              <a:t>Scaled and non-scaled versions for each experiment both in FP16 and FP32 precision.</a:t>
            </a:r>
          </a:p>
          <a:p>
            <a:r>
              <a:rPr lang="en-US" sz="1600" dirty="0"/>
              <a:t>Repeated all experiments 50 times to get accurate time recordings</a:t>
            </a:r>
          </a:p>
          <a:p>
            <a:r>
              <a:rPr lang="en-US" sz="1600" dirty="0"/>
              <a:t>Total experiments: 16 x 5 x 10 x 2 x 2 x 50 = 160,000 experiments</a:t>
            </a:r>
          </a:p>
        </p:txBody>
      </p:sp>
      <p:pic>
        <p:nvPicPr>
          <p:cNvPr id="4" name="Picture 3">
            <a:extLst>
              <a:ext uri="{FF2B5EF4-FFF2-40B4-BE49-F238E27FC236}">
                <a16:creationId xmlns:a16="http://schemas.microsoft.com/office/drawing/2014/main" id="{81C6E39E-44A5-D648-9C1E-23FDDFB8AE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92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DB7F-CF57-F74B-BBC1-B7D75B826B4D}"/>
              </a:ext>
            </a:extLst>
          </p:cNvPr>
          <p:cNvSpPr>
            <a:spLocks noGrp="1"/>
          </p:cNvSpPr>
          <p:nvPr>
            <p:ph type="title"/>
          </p:nvPr>
        </p:nvSpPr>
        <p:spPr>
          <a:xfrm>
            <a:off x="810000" y="447188"/>
            <a:ext cx="10571998" cy="970450"/>
          </a:xfrm>
        </p:spPr>
        <p:txBody>
          <a:bodyPr>
            <a:normAutofit/>
          </a:bodyPr>
          <a:lstStyle/>
          <a:p>
            <a:r>
              <a:rPr lang="en-US"/>
              <a:t>Hardware</a:t>
            </a:r>
          </a:p>
        </p:txBody>
      </p:sp>
      <p:graphicFrame>
        <p:nvGraphicFramePr>
          <p:cNvPr id="5" name="Content Placeholder 2">
            <a:extLst>
              <a:ext uri="{FF2B5EF4-FFF2-40B4-BE49-F238E27FC236}">
                <a16:creationId xmlns:a16="http://schemas.microsoft.com/office/drawing/2014/main" id="{2C51038B-092C-4362-B86D-2194ECE8EEBE}"/>
              </a:ext>
            </a:extLst>
          </p:cNvPr>
          <p:cNvGraphicFramePr>
            <a:graphicFrameLocks noGrp="1"/>
          </p:cNvGraphicFramePr>
          <p:nvPr>
            <p:ph idx="1"/>
            <p:extLst>
              <p:ext uri="{D42A27DB-BD31-4B8C-83A1-F6EECF244321}">
                <p14:modId xmlns:p14="http://schemas.microsoft.com/office/powerpoint/2010/main" val="1924119030"/>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6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0" name="Rectangle 24">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4F98A-794B-3C4E-B6BA-5158407D588B}"/>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lang="en-US" sz="6600" dirty="0"/>
              <a:t>Results</a:t>
            </a:r>
          </a:p>
        </p:txBody>
      </p:sp>
      <p:sp useBgFill="1">
        <p:nvSpPr>
          <p:cNvPr id="31" name="Freeform: Shape 26">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6244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BBEAC-92C2-0A45-A1A5-23A5A75BBBF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2500" dirty="0"/>
              <a:t>Gains in Speed over FP32:</a:t>
            </a:r>
            <a:br>
              <a:rPr lang="en-US" sz="2500" dirty="0"/>
            </a:br>
            <a:r>
              <a:rPr lang="en-US" sz="2500" b="0" dirty="0"/>
              <a:t>visible consistently after 200 columns or more</a:t>
            </a:r>
          </a:p>
        </p:txBody>
      </p:sp>
      <p:pic>
        <p:nvPicPr>
          <p:cNvPr id="5" name="Content Placeholder 4">
            <a:extLst>
              <a:ext uri="{FF2B5EF4-FFF2-40B4-BE49-F238E27FC236}">
                <a16:creationId xmlns:a16="http://schemas.microsoft.com/office/drawing/2014/main" id="{DD08A431-9CDA-DF43-99B9-6E664FA99B1D}"/>
              </a:ext>
            </a:extLst>
          </p:cNvPr>
          <p:cNvPicPr>
            <a:picLocks noGrp="1" noChangeAspect="1"/>
          </p:cNvPicPr>
          <p:nvPr>
            <p:ph idx="1"/>
          </p:nvPr>
        </p:nvPicPr>
        <p:blipFill rotWithShape="1">
          <a:blip r:embed="rId2"/>
          <a:srcRect l="6930" t="8178" r="7756" b="37046"/>
          <a:stretch/>
        </p:blipFill>
        <p:spPr>
          <a:xfrm>
            <a:off x="484930" y="640409"/>
            <a:ext cx="5266646" cy="3623014"/>
          </a:xfrm>
          <a:prstGeom prst="roundRect">
            <a:avLst>
              <a:gd name="adj" fmla="val 3876"/>
            </a:avLst>
          </a:prstGeom>
          <a:ln>
            <a:solidFill>
              <a:schemeClr val="accent1"/>
            </a:solidFill>
          </a:ln>
          <a:effectLst/>
        </p:spPr>
      </p:pic>
      <p:pic>
        <p:nvPicPr>
          <p:cNvPr id="6" name="Content Placeholder 4">
            <a:extLst>
              <a:ext uri="{FF2B5EF4-FFF2-40B4-BE49-F238E27FC236}">
                <a16:creationId xmlns:a16="http://schemas.microsoft.com/office/drawing/2014/main" id="{ABC094ED-0DA4-EE4D-9B91-92F6896F90A2}"/>
              </a:ext>
            </a:extLst>
          </p:cNvPr>
          <p:cNvPicPr>
            <a:picLocks noChangeAspect="1"/>
          </p:cNvPicPr>
          <p:nvPr/>
        </p:nvPicPr>
        <p:blipFill rotWithShape="1">
          <a:blip r:embed="rId2"/>
          <a:srcRect l="7245" t="63931" r="51228" b="8114"/>
          <a:stretch/>
        </p:blipFill>
        <p:spPr>
          <a:xfrm>
            <a:off x="6627670" y="640409"/>
            <a:ext cx="4986801" cy="3596822"/>
          </a:xfrm>
          <a:prstGeom prst="roundRect">
            <a:avLst>
              <a:gd name="adj" fmla="val 3876"/>
            </a:avLst>
          </a:prstGeom>
          <a:ln>
            <a:solidFill>
              <a:schemeClr val="accent1"/>
            </a:solidFill>
          </a:ln>
          <a:effectLst/>
        </p:spPr>
      </p:pic>
      <p:sp>
        <p:nvSpPr>
          <p:cNvPr id="12" name="Title 1">
            <a:extLst>
              <a:ext uri="{FF2B5EF4-FFF2-40B4-BE49-F238E27FC236}">
                <a16:creationId xmlns:a16="http://schemas.microsoft.com/office/drawing/2014/main" id="{54DF49FF-A28B-CF4F-A40C-03E75915BDE2}"/>
              </a:ext>
            </a:extLst>
          </p:cNvPr>
          <p:cNvSpPr txBox="1">
            <a:spLocks/>
          </p:cNvSpPr>
          <p:nvPr/>
        </p:nvSpPr>
        <p:spPr>
          <a:xfrm>
            <a:off x="810001" y="5668138"/>
            <a:ext cx="10572000" cy="779529"/>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1600" b="0" dirty="0"/>
              <a:t>(Reported in seconds)</a:t>
            </a:r>
          </a:p>
          <a:p>
            <a:pPr>
              <a:lnSpc>
                <a:spcPct val="90000"/>
              </a:lnSpc>
            </a:pPr>
            <a:endParaRPr lang="en-US" sz="1600" b="0" dirty="0"/>
          </a:p>
          <a:p>
            <a:pPr>
              <a:lnSpc>
                <a:spcPct val="90000"/>
              </a:lnSpc>
            </a:pPr>
            <a:endParaRPr lang="en-US" sz="1600" b="0" dirty="0"/>
          </a:p>
        </p:txBody>
      </p:sp>
    </p:spTree>
    <p:extLst>
      <p:ext uri="{BB962C8B-B14F-4D97-AF65-F5344CB8AC3E}">
        <p14:creationId xmlns:p14="http://schemas.microsoft.com/office/powerpoint/2010/main" val="264431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52190-4141-5C4A-AC8F-00DCB266ACA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2500" dirty="0">
                <a:solidFill>
                  <a:srgbClr val="FFFFFF"/>
                </a:solidFill>
              </a:rPr>
              <a:t>Relative errors for scaled data</a:t>
            </a:r>
            <a:br>
              <a:rPr lang="en-US" sz="2500" dirty="0">
                <a:solidFill>
                  <a:srgbClr val="FFFFFF"/>
                </a:solidFill>
              </a:rPr>
            </a:br>
            <a:r>
              <a:rPr lang="en-US" sz="1800" b="0" dirty="0">
                <a:solidFill>
                  <a:srgbClr val="FFFFFF"/>
                </a:solidFill>
              </a:rPr>
              <a:t>(as compared to PCA with FP32 precision)</a:t>
            </a:r>
          </a:p>
        </p:txBody>
      </p:sp>
      <p:pic>
        <p:nvPicPr>
          <p:cNvPr id="5" name="Content Placeholder 4" descr="A screenshot of a computer&#10;&#10;Description automatically generated">
            <a:extLst>
              <a:ext uri="{FF2B5EF4-FFF2-40B4-BE49-F238E27FC236}">
                <a16:creationId xmlns:a16="http://schemas.microsoft.com/office/drawing/2014/main" id="{487D174B-29A9-3749-864E-2FF580D6B910}"/>
              </a:ext>
            </a:extLst>
          </p:cNvPr>
          <p:cNvPicPr>
            <a:picLocks noGrp="1" noChangeAspect="1"/>
          </p:cNvPicPr>
          <p:nvPr>
            <p:ph idx="1"/>
          </p:nvPr>
        </p:nvPicPr>
        <p:blipFill rotWithShape="1">
          <a:blip r:embed="rId2"/>
          <a:srcRect l="6949" t="7301" r="8238" b="50309"/>
          <a:stretch/>
        </p:blipFill>
        <p:spPr>
          <a:xfrm>
            <a:off x="635457" y="159629"/>
            <a:ext cx="10507464" cy="4083187"/>
          </a:xfrm>
          <a:prstGeom prst="roundRect">
            <a:avLst>
              <a:gd name="adj" fmla="val 3876"/>
            </a:avLst>
          </a:prstGeom>
          <a:ln>
            <a:solidFill>
              <a:schemeClr val="accent1"/>
            </a:solidFill>
          </a:ln>
          <a:effectLst/>
        </p:spPr>
      </p:pic>
      <p:sp>
        <p:nvSpPr>
          <p:cNvPr id="8" name="Title 1">
            <a:extLst>
              <a:ext uri="{FF2B5EF4-FFF2-40B4-BE49-F238E27FC236}">
                <a16:creationId xmlns:a16="http://schemas.microsoft.com/office/drawing/2014/main" id="{1C4C9D47-232F-EC49-91F0-52BE44746757}"/>
              </a:ext>
            </a:extLst>
          </p:cNvPr>
          <p:cNvSpPr txBox="1">
            <a:spLocks/>
          </p:cNvSpPr>
          <p:nvPr/>
        </p:nvSpPr>
        <p:spPr>
          <a:xfrm>
            <a:off x="810001" y="5646872"/>
            <a:ext cx="10572000" cy="779529"/>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1800" b="0" dirty="0">
                <a:solidFill>
                  <a:srgbClr val="FFFFFF"/>
                </a:solidFill>
              </a:rPr>
              <a:t>Reported for both reduced data and eigen values of covariance matrix</a:t>
            </a:r>
          </a:p>
        </p:txBody>
      </p:sp>
    </p:spTree>
    <p:extLst>
      <p:ext uri="{BB962C8B-B14F-4D97-AF65-F5344CB8AC3E}">
        <p14:creationId xmlns:p14="http://schemas.microsoft.com/office/powerpoint/2010/main" val="97606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53F7F-3CEB-A642-AC7F-2DC615775CFB}"/>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Why is this problem Important?</a:t>
            </a:r>
          </a:p>
        </p:txBody>
      </p:sp>
      <p:cxnSp>
        <p:nvCxnSpPr>
          <p:cNvPr id="13"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403C34-DB7C-564E-BCEF-133C2000CEB6}"/>
              </a:ext>
            </a:extLst>
          </p:cNvPr>
          <p:cNvSpPr>
            <a:spLocks noGrp="1"/>
          </p:cNvSpPr>
          <p:nvPr>
            <p:ph idx="1"/>
          </p:nvPr>
        </p:nvSpPr>
        <p:spPr>
          <a:xfrm>
            <a:off x="5146751" y="1520456"/>
            <a:ext cx="6080050" cy="4119070"/>
          </a:xfrm>
          <a:effectLst/>
        </p:spPr>
        <p:txBody>
          <a:bodyPr>
            <a:normAutofit lnSpcReduction="10000"/>
          </a:bodyPr>
          <a:lstStyle/>
          <a:p>
            <a:r>
              <a:rPr lang="en-US" sz="1600" dirty="0"/>
              <a:t>According to a study by OpenAI, the amount of compute needed for AI research has been doubling every 3.5 months since 2012.</a:t>
            </a:r>
          </a:p>
          <a:p>
            <a:r>
              <a:rPr lang="en-US" sz="1600" dirty="0"/>
              <a:t>In industry, companies use terabytes of data every day to train ML models. The data pipeline uses PCA as a primary step to reduce the dimensions of the data before training the ML models.</a:t>
            </a:r>
          </a:p>
          <a:p>
            <a:r>
              <a:rPr lang="en-US" sz="1600" dirty="0"/>
              <a:t>Server costs per hour of usage (AWS, GCP, etc.) are at an all time high and it’s important to reduce the number of hours used for heavy compute tasks. (server costs just for this project are close to INR 7,000)</a:t>
            </a:r>
          </a:p>
          <a:p>
            <a:r>
              <a:rPr lang="en-US" sz="1600" dirty="0"/>
              <a:t>Data with millions/billions of rows and thousands of columns is commonplace in industry ML applications and it is very common to use PCA to remove redundant features/columns.</a:t>
            </a:r>
          </a:p>
          <a:p>
            <a:endParaRPr lang="en-US" sz="1600" dirty="0"/>
          </a:p>
        </p:txBody>
      </p:sp>
    </p:spTree>
    <p:extLst>
      <p:ext uri="{BB962C8B-B14F-4D97-AF65-F5344CB8AC3E}">
        <p14:creationId xmlns:p14="http://schemas.microsoft.com/office/powerpoint/2010/main" val="2419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52190-4141-5C4A-AC8F-00DCB266ACA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2500" dirty="0">
                <a:solidFill>
                  <a:srgbClr val="FFFFFF"/>
                </a:solidFill>
              </a:rPr>
              <a:t>Relative errors for non-scaled data</a:t>
            </a:r>
            <a:br>
              <a:rPr lang="en-US" sz="2500" dirty="0">
                <a:solidFill>
                  <a:srgbClr val="FFFFFF"/>
                </a:solidFill>
              </a:rPr>
            </a:br>
            <a:r>
              <a:rPr lang="en-US" sz="1800" b="0" dirty="0">
                <a:solidFill>
                  <a:srgbClr val="FFFFFF"/>
                </a:solidFill>
              </a:rPr>
              <a:t>(as compared to PCA with FP32 precision)</a:t>
            </a:r>
          </a:p>
        </p:txBody>
      </p:sp>
      <p:sp>
        <p:nvSpPr>
          <p:cNvPr id="8" name="Title 1">
            <a:extLst>
              <a:ext uri="{FF2B5EF4-FFF2-40B4-BE49-F238E27FC236}">
                <a16:creationId xmlns:a16="http://schemas.microsoft.com/office/drawing/2014/main" id="{1C4C9D47-232F-EC49-91F0-52BE44746757}"/>
              </a:ext>
            </a:extLst>
          </p:cNvPr>
          <p:cNvSpPr txBox="1">
            <a:spLocks/>
          </p:cNvSpPr>
          <p:nvPr/>
        </p:nvSpPr>
        <p:spPr>
          <a:xfrm>
            <a:off x="810001" y="5646872"/>
            <a:ext cx="10572000" cy="779529"/>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1800" b="0" dirty="0">
                <a:solidFill>
                  <a:srgbClr val="FFFFFF"/>
                </a:solidFill>
              </a:rPr>
              <a:t>Reported for both reduced data and eigen values of covariance matrix</a:t>
            </a:r>
          </a:p>
        </p:txBody>
      </p:sp>
      <p:pic>
        <p:nvPicPr>
          <p:cNvPr id="7" name="Content Placeholder 6" descr="A screenshot of a social media post&#10;&#10;Description automatically generated">
            <a:extLst>
              <a:ext uri="{FF2B5EF4-FFF2-40B4-BE49-F238E27FC236}">
                <a16:creationId xmlns:a16="http://schemas.microsoft.com/office/drawing/2014/main" id="{E5F2B677-0774-5141-8A8F-CF70BD776C7B}"/>
              </a:ext>
            </a:extLst>
          </p:cNvPr>
          <p:cNvPicPr>
            <a:picLocks noGrp="1" noChangeAspect="1"/>
          </p:cNvPicPr>
          <p:nvPr>
            <p:ph idx="1"/>
          </p:nvPr>
        </p:nvPicPr>
        <p:blipFill rotWithShape="1">
          <a:blip r:embed="rId2"/>
          <a:srcRect l="7631" t="8591" r="8692" b="51064"/>
          <a:stretch/>
        </p:blipFill>
        <p:spPr>
          <a:xfrm>
            <a:off x="939209" y="261089"/>
            <a:ext cx="10313581" cy="386759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698469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52190-4141-5C4A-AC8F-00DCB266ACA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2500" dirty="0">
                <a:solidFill>
                  <a:srgbClr val="FFFFFF"/>
                </a:solidFill>
              </a:rPr>
              <a:t>Absolute errors for scaled data</a:t>
            </a:r>
            <a:br>
              <a:rPr lang="en-US" sz="2500" dirty="0">
                <a:solidFill>
                  <a:srgbClr val="FFFFFF"/>
                </a:solidFill>
              </a:rPr>
            </a:br>
            <a:r>
              <a:rPr lang="en-US" sz="1800" b="0" dirty="0">
                <a:solidFill>
                  <a:srgbClr val="FFFFFF"/>
                </a:solidFill>
              </a:rPr>
              <a:t>(as compared to PCA with FP32 precision)</a:t>
            </a:r>
          </a:p>
        </p:txBody>
      </p:sp>
      <p:pic>
        <p:nvPicPr>
          <p:cNvPr id="5" name="Content Placeholder 4" descr="A screenshot of a computer&#10;&#10;Description automatically generated">
            <a:extLst>
              <a:ext uri="{FF2B5EF4-FFF2-40B4-BE49-F238E27FC236}">
                <a16:creationId xmlns:a16="http://schemas.microsoft.com/office/drawing/2014/main" id="{487D174B-29A9-3749-864E-2FF580D6B910}"/>
              </a:ext>
            </a:extLst>
          </p:cNvPr>
          <p:cNvPicPr>
            <a:picLocks noGrp="1" noChangeAspect="1"/>
          </p:cNvPicPr>
          <p:nvPr>
            <p:ph idx="1"/>
          </p:nvPr>
        </p:nvPicPr>
        <p:blipFill rotWithShape="1">
          <a:blip r:embed="rId2"/>
          <a:srcRect l="6949" t="49794" r="8238" b="7816"/>
          <a:stretch/>
        </p:blipFill>
        <p:spPr>
          <a:xfrm>
            <a:off x="635457" y="159629"/>
            <a:ext cx="10507464" cy="4083187"/>
          </a:xfrm>
          <a:prstGeom prst="roundRect">
            <a:avLst>
              <a:gd name="adj" fmla="val 3876"/>
            </a:avLst>
          </a:prstGeom>
          <a:ln>
            <a:solidFill>
              <a:schemeClr val="accent1"/>
            </a:solidFill>
          </a:ln>
          <a:effectLst/>
        </p:spPr>
      </p:pic>
      <p:sp>
        <p:nvSpPr>
          <p:cNvPr id="6" name="Title 1">
            <a:extLst>
              <a:ext uri="{FF2B5EF4-FFF2-40B4-BE49-F238E27FC236}">
                <a16:creationId xmlns:a16="http://schemas.microsoft.com/office/drawing/2014/main" id="{CF3FB780-2A28-6349-A25D-1C7DBF553F87}"/>
              </a:ext>
            </a:extLst>
          </p:cNvPr>
          <p:cNvSpPr txBox="1">
            <a:spLocks/>
          </p:cNvSpPr>
          <p:nvPr/>
        </p:nvSpPr>
        <p:spPr>
          <a:xfrm>
            <a:off x="810001" y="5646872"/>
            <a:ext cx="10572000" cy="779529"/>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1800" b="0" dirty="0">
                <a:solidFill>
                  <a:srgbClr val="FFFFFF"/>
                </a:solidFill>
              </a:rPr>
              <a:t>Reported for both reduced data and eigen values of covariance matrix</a:t>
            </a:r>
          </a:p>
        </p:txBody>
      </p:sp>
    </p:spTree>
    <p:extLst>
      <p:ext uri="{BB962C8B-B14F-4D97-AF65-F5344CB8AC3E}">
        <p14:creationId xmlns:p14="http://schemas.microsoft.com/office/powerpoint/2010/main" val="2228601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52190-4141-5C4A-AC8F-00DCB266ACA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2500" dirty="0">
                <a:solidFill>
                  <a:srgbClr val="FFFFFF"/>
                </a:solidFill>
              </a:rPr>
              <a:t>Absolute errors for non-scaled data</a:t>
            </a:r>
            <a:br>
              <a:rPr lang="en-US" sz="2500" dirty="0">
                <a:solidFill>
                  <a:srgbClr val="FFFFFF"/>
                </a:solidFill>
              </a:rPr>
            </a:br>
            <a:r>
              <a:rPr lang="en-US" sz="1800" b="0" dirty="0">
                <a:solidFill>
                  <a:srgbClr val="FFFFFF"/>
                </a:solidFill>
              </a:rPr>
              <a:t>(as compared to PCA with FP32 precision)</a:t>
            </a:r>
          </a:p>
        </p:txBody>
      </p:sp>
      <p:sp>
        <p:nvSpPr>
          <p:cNvPr id="8" name="Title 1">
            <a:extLst>
              <a:ext uri="{FF2B5EF4-FFF2-40B4-BE49-F238E27FC236}">
                <a16:creationId xmlns:a16="http://schemas.microsoft.com/office/drawing/2014/main" id="{1C4C9D47-232F-EC49-91F0-52BE44746757}"/>
              </a:ext>
            </a:extLst>
          </p:cNvPr>
          <p:cNvSpPr txBox="1">
            <a:spLocks/>
          </p:cNvSpPr>
          <p:nvPr/>
        </p:nvSpPr>
        <p:spPr>
          <a:xfrm>
            <a:off x="810001" y="5646872"/>
            <a:ext cx="10572000" cy="779529"/>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1800" b="0" dirty="0">
                <a:solidFill>
                  <a:srgbClr val="FFFFFF"/>
                </a:solidFill>
              </a:rPr>
              <a:t>Reported for both reduced data and eigen values of covariance matrix</a:t>
            </a:r>
          </a:p>
        </p:txBody>
      </p:sp>
      <p:pic>
        <p:nvPicPr>
          <p:cNvPr id="7" name="Content Placeholder 6" descr="A screenshot of a social media post&#10;&#10;Description automatically generated">
            <a:extLst>
              <a:ext uri="{FF2B5EF4-FFF2-40B4-BE49-F238E27FC236}">
                <a16:creationId xmlns:a16="http://schemas.microsoft.com/office/drawing/2014/main" id="{E5F2B677-0774-5141-8A8F-CF70BD776C7B}"/>
              </a:ext>
            </a:extLst>
          </p:cNvPr>
          <p:cNvPicPr>
            <a:picLocks noGrp="1" noChangeAspect="1"/>
          </p:cNvPicPr>
          <p:nvPr>
            <p:ph idx="1"/>
          </p:nvPr>
        </p:nvPicPr>
        <p:blipFill rotWithShape="1">
          <a:blip r:embed="rId2"/>
          <a:srcRect l="7631" t="51071" r="8692" b="8584"/>
          <a:stretch/>
        </p:blipFill>
        <p:spPr>
          <a:xfrm>
            <a:off x="939209" y="261089"/>
            <a:ext cx="10313581" cy="386759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2774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8F6F7F-06F5-EB48-B4A4-123BFAB26BB4}"/>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Heatmap of errors: relative</a:t>
            </a:r>
          </a:p>
        </p:txBody>
      </p:sp>
      <p:pic>
        <p:nvPicPr>
          <p:cNvPr id="5" name="Content Placeholder 4">
            <a:extLst>
              <a:ext uri="{FF2B5EF4-FFF2-40B4-BE49-F238E27FC236}">
                <a16:creationId xmlns:a16="http://schemas.microsoft.com/office/drawing/2014/main" id="{3F61526B-B43B-AA4D-B529-4E34BE0D83A4}"/>
              </a:ext>
            </a:extLst>
          </p:cNvPr>
          <p:cNvPicPr>
            <a:picLocks noGrp="1" noChangeAspect="1"/>
          </p:cNvPicPr>
          <p:nvPr>
            <p:ph idx="1"/>
          </p:nvPr>
        </p:nvPicPr>
        <p:blipFill rotWithShape="1">
          <a:blip r:embed="rId3" r:link="rId4"/>
          <a:srcRect l="983" t="2255" r="7273" b="48741"/>
          <a:stretch>
            <a:fillRect/>
          </a:stretch>
        </p:blipFill>
        <p:spPr>
          <a:xfrm>
            <a:off x="3895725" y="531461"/>
            <a:ext cx="8136923" cy="579507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4750741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8F6F7F-06F5-EB48-B4A4-123BFAB26BB4}"/>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Heatmap of errors: absolute</a:t>
            </a:r>
          </a:p>
        </p:txBody>
      </p:sp>
      <p:pic>
        <p:nvPicPr>
          <p:cNvPr id="5" name="Content Placeholder 4">
            <a:extLst>
              <a:ext uri="{FF2B5EF4-FFF2-40B4-BE49-F238E27FC236}">
                <a16:creationId xmlns:a16="http://schemas.microsoft.com/office/drawing/2014/main" id="{3F61526B-B43B-AA4D-B529-4E34BE0D83A4}"/>
              </a:ext>
            </a:extLst>
          </p:cNvPr>
          <p:cNvPicPr>
            <a:picLocks noGrp="1" noChangeAspect="1"/>
          </p:cNvPicPr>
          <p:nvPr>
            <p:ph idx="1"/>
          </p:nvPr>
        </p:nvPicPr>
        <p:blipFill rotWithShape="1">
          <a:blip r:embed="rId3" r:link="rId4"/>
          <a:srcRect l="950" t="51283" r="7526" b="997"/>
          <a:stretch>
            <a:fillRect/>
          </a:stretch>
        </p:blipFill>
        <p:spPr>
          <a:xfrm>
            <a:off x="3895725" y="646932"/>
            <a:ext cx="8003868" cy="55641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6944286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92F2-A026-064D-9325-9443D3AB932C}"/>
              </a:ext>
            </a:extLst>
          </p:cNvPr>
          <p:cNvSpPr>
            <a:spLocks noGrp="1"/>
          </p:cNvSpPr>
          <p:nvPr>
            <p:ph type="title"/>
          </p:nvPr>
        </p:nvSpPr>
        <p:spPr/>
        <p:txBody>
          <a:bodyPr>
            <a:normAutofit/>
          </a:bodyPr>
          <a:lstStyle/>
          <a:p>
            <a:r>
              <a:rPr lang="en-US"/>
              <a:t>Issues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8F7BC1-69BE-3044-B07B-02EDBBE4DDDF}"/>
                  </a:ext>
                </a:extLst>
              </p:cNvPr>
              <p:cNvSpPr>
                <a:spLocks noGrp="1"/>
              </p:cNvSpPr>
              <p:nvPr>
                <p:ph idx="1"/>
              </p:nvPr>
            </p:nvSpPr>
            <p:spPr>
              <a:xfrm>
                <a:off x="818713" y="2413000"/>
                <a:ext cx="3835583" cy="3632200"/>
              </a:xfrm>
            </p:spPr>
            <p:txBody>
              <a:bodyPr>
                <a:normAutofit/>
              </a:bodyPr>
              <a:lstStyle/>
              <a:p>
                <a:pPr>
                  <a:lnSpc>
                    <a:spcPct val="90000"/>
                  </a:lnSpc>
                </a:pPr>
                <a:r>
                  <a:rPr lang="en-US" sz="1500" dirty="0"/>
                  <a:t>When calculating the covariance</a:t>
                </a:r>
              </a:p>
              <a:p>
                <a:pPr>
                  <a:lnSpc>
                    <a:spcPct val="90000"/>
                  </a:lnSpc>
                </a:pPr>
                <a:r>
                  <a:rPr lang="en-US" sz="1500" dirty="0"/>
                  <a:t>The lowest representable number in FP16 is </a:t>
                </a:r>
                <a14:m>
                  <m:oMath xmlns:m="http://schemas.openxmlformats.org/officeDocument/2006/math">
                    <m:sSup>
                      <m:sSupPr>
                        <m:ctrlPr>
                          <a:rPr lang="en-US" sz="1500" i="1">
                            <a:latin typeface="Cambria Math" panose="02040503050406030204" pitchFamily="18" charset="0"/>
                          </a:rPr>
                        </m:ctrlPr>
                      </m:sSupPr>
                      <m:e>
                        <m:r>
                          <a:rPr lang="en-US" sz="1500" b="0" i="1">
                            <a:latin typeface="Cambria Math" panose="02040503050406030204" pitchFamily="18" charset="0"/>
                          </a:rPr>
                          <m:t>2</m:t>
                        </m:r>
                      </m:e>
                      <m:sup>
                        <m:r>
                          <a:rPr lang="en-US" sz="1500" b="0" i="1">
                            <a:latin typeface="Cambria Math" panose="02040503050406030204" pitchFamily="18" charset="0"/>
                          </a:rPr>
                          <m:t>−</m:t>
                        </m:r>
                        <m:r>
                          <a:rPr lang="en-US" sz="1500" b="0" i="1" smtClean="0">
                            <a:latin typeface="Cambria Math" panose="02040503050406030204" pitchFamily="18" charset="0"/>
                          </a:rPr>
                          <m:t>2</m:t>
                        </m:r>
                        <m:r>
                          <a:rPr lang="en-US" sz="1500" b="0" i="1">
                            <a:latin typeface="Cambria Math" panose="02040503050406030204" pitchFamily="18" charset="0"/>
                          </a:rPr>
                          <m:t>4</m:t>
                        </m:r>
                      </m:sup>
                    </m:sSup>
                  </m:oMath>
                </a14:m>
                <a:r>
                  <a:rPr lang="en-US" sz="1500" dirty="0"/>
                  <a:t> (</a:t>
                </a:r>
                <a14:m>
                  <m:oMath xmlns:m="http://schemas.openxmlformats.org/officeDocument/2006/math">
                    <m:r>
                      <a:rPr lang="en-US" sz="1500" i="1">
                        <a:latin typeface="Cambria Math" panose="02040503050406030204" pitchFamily="18" charset="0"/>
                      </a:rPr>
                      <m:t> </m:t>
                    </m:r>
                    <m:r>
                      <a:rPr lang="en-US" sz="1500" i="1">
                        <a:latin typeface="Cambria Math" panose="02040503050406030204" pitchFamily="18" charset="0"/>
                        <a:ea typeface="Cambria Math" panose="02040503050406030204" pitchFamily="18" charset="0"/>
                      </a:rPr>
                      <m:t>~</m:t>
                    </m:r>
                    <m:r>
                      <m:rPr>
                        <m:nor/>
                      </m:rPr>
                      <a:rPr lang="en-US" sz="1600"/>
                      <m:t>0.000000059604645</m:t>
                    </m:r>
                  </m:oMath>
                </a14:m>
                <a:r>
                  <a:rPr lang="en-US" sz="1500" dirty="0"/>
                  <a:t>). Any numbers below this becomes </a:t>
                </a:r>
                <a14:m>
                  <m:oMath xmlns:m="http://schemas.openxmlformats.org/officeDocument/2006/math">
                    <m:r>
                      <a:rPr lang="en-US" sz="1500" i="1">
                        <a:latin typeface="Cambria Math" panose="02040503050406030204" pitchFamily="18" charset="0"/>
                      </a:rPr>
                      <m:t>0</m:t>
                    </m:r>
                  </m:oMath>
                </a14:m>
                <a:endParaRPr lang="en-US" sz="1500" dirty="0"/>
              </a:p>
              <a:p>
                <a:pPr>
                  <a:lnSpc>
                    <a:spcPct val="90000"/>
                  </a:lnSpc>
                </a:pPr>
                <a:r>
                  <a:rPr lang="en-US" sz="1500" dirty="0"/>
                  <a:t>When </a:t>
                </a:r>
                <a14:m>
                  <m:oMath xmlns:m="http://schemas.openxmlformats.org/officeDocument/2006/math">
                    <m:r>
                      <a:rPr lang="en-US" sz="1500" i="1">
                        <a:latin typeface="Cambria Math" panose="02040503050406030204" pitchFamily="18" charset="0"/>
                      </a:rPr>
                      <m:t>𝑁</m:t>
                    </m:r>
                  </m:oMath>
                </a14:m>
                <a:r>
                  <a:rPr lang="en-US" sz="1500" dirty="0"/>
                  <a:t> is too large </a:t>
                </a:r>
                <a14:m>
                  <m:oMath xmlns:m="http://schemas.openxmlformats.org/officeDocument/2006/math">
                    <m:r>
                      <a:rPr lang="en-US" sz="1500" i="1">
                        <a:latin typeface="Cambria Math" panose="02040503050406030204" pitchFamily="18" charset="0"/>
                      </a:rPr>
                      <m:t>(&gt; 1000,000</m:t>
                    </m:r>
                  </m:oMath>
                </a14:m>
                <a:r>
                  <a:rPr lang="en-US" sz="1500" dirty="0"/>
                  <a:t>) we can have issues where a lot of numbers after division will round to 0. </a:t>
                </a:r>
              </a:p>
              <a:p>
                <a:pPr>
                  <a:lnSpc>
                    <a:spcPct val="90000"/>
                  </a:lnSpc>
                </a:pPr>
                <a:r>
                  <a:rPr lang="en-US" sz="1500" dirty="0"/>
                  <a:t>Also, in the matrix multiplication, numbers that go above </a:t>
                </a:r>
                <a14:m>
                  <m:oMath xmlns:m="http://schemas.openxmlformats.org/officeDocument/2006/math">
                    <m:r>
                      <a:rPr lang="en-US" sz="1500" i="1">
                        <a:latin typeface="Cambria Math" panose="02040503050406030204" pitchFamily="18" charset="0"/>
                      </a:rPr>
                      <m:t>65519</m:t>
                    </m:r>
                  </m:oMath>
                </a14:m>
                <a:r>
                  <a:rPr lang="en-US" sz="1500" dirty="0"/>
                  <a:t> will round to infinity.</a:t>
                </a:r>
              </a:p>
            </p:txBody>
          </p:sp>
        </mc:Choice>
        <mc:Fallback>
          <p:sp>
            <p:nvSpPr>
              <p:cNvPr id="3" name="Content Placeholder 2">
                <a:extLst>
                  <a:ext uri="{FF2B5EF4-FFF2-40B4-BE49-F238E27FC236}">
                    <a16:creationId xmlns:a16="http://schemas.microsoft.com/office/drawing/2014/main" id="{EB8F7BC1-69BE-3044-B07B-02EDBBE4DDDF}"/>
                  </a:ext>
                </a:extLst>
              </p:cNvPr>
              <p:cNvSpPr>
                <a:spLocks noGrp="1" noRot="1" noChangeAspect="1" noMove="1" noResize="1" noEditPoints="1" noAdjustHandles="1" noChangeArrowheads="1" noChangeShapeType="1" noTextEdit="1"/>
              </p:cNvSpPr>
              <p:nvPr>
                <p:ph idx="1"/>
              </p:nvPr>
            </p:nvSpPr>
            <p:spPr>
              <a:xfrm>
                <a:off x="818713" y="2413000"/>
                <a:ext cx="3835583" cy="3632200"/>
              </a:xfrm>
              <a:blipFill>
                <a:blip r:embed="rId2"/>
                <a:stretch>
                  <a:fillRect/>
                </a:stretch>
              </a:blipFill>
            </p:spPr>
            <p:txBody>
              <a:bodyPr/>
              <a:lstStyle/>
              <a:p>
                <a:r>
                  <a:rPr lang="en-US">
                    <a:noFill/>
                  </a:rPr>
                  <a:t> </a:t>
                </a:r>
              </a:p>
            </p:txBody>
          </p:sp>
        </mc:Fallback>
      </mc:AlternateContent>
      <p:pic>
        <p:nvPicPr>
          <p:cNvPr id="7" name="Graphic 6" descr="Warning">
            <a:extLst>
              <a:ext uri="{FF2B5EF4-FFF2-40B4-BE49-F238E27FC236}">
                <a16:creationId xmlns:a16="http://schemas.microsoft.com/office/drawing/2014/main" id="{E011727D-7387-4365-8353-87BC8ED79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2356" y="2413000"/>
            <a:ext cx="3716338"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2735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0B9607A7-C194-45C1-9EA4-D513E02DC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CBFF659F-D040-4A67-B951-3D6D61BB1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000000"/>
          </a:solid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2F732C4-0CC5-3B45-A7D6-B1A0851264F3}"/>
              </a:ext>
            </a:extLst>
          </p:cNvPr>
          <p:cNvSpPr>
            <a:spLocks noGrp="1"/>
          </p:cNvSpPr>
          <p:nvPr>
            <p:ph type="title"/>
          </p:nvPr>
        </p:nvSpPr>
        <p:spPr>
          <a:xfrm>
            <a:off x="810000" y="447188"/>
            <a:ext cx="10571998" cy="970450"/>
          </a:xfrm>
          <a:effectLst/>
        </p:spPr>
        <p:txBody>
          <a:bodyPr>
            <a:normAutofit/>
          </a:bodyPr>
          <a:lstStyle/>
          <a:p>
            <a:r>
              <a:rPr lang="en-US"/>
              <a:t>Workarounds</a:t>
            </a:r>
          </a:p>
        </p:txBody>
      </p:sp>
      <p:sp>
        <p:nvSpPr>
          <p:cNvPr id="3" name="Content Placeholder 2">
            <a:extLst>
              <a:ext uri="{FF2B5EF4-FFF2-40B4-BE49-F238E27FC236}">
                <a16:creationId xmlns:a16="http://schemas.microsoft.com/office/drawing/2014/main" id="{F11CCECE-75ED-8346-B949-35564B10D49C}"/>
              </a:ext>
            </a:extLst>
          </p:cNvPr>
          <p:cNvSpPr>
            <a:spLocks noGrp="1"/>
          </p:cNvSpPr>
          <p:nvPr>
            <p:ph idx="1"/>
          </p:nvPr>
        </p:nvSpPr>
        <p:spPr>
          <a:xfrm>
            <a:off x="863882" y="2185988"/>
            <a:ext cx="7954627" cy="3636511"/>
          </a:xfrm>
          <a:effectLst/>
        </p:spPr>
        <p:txBody>
          <a:bodyPr>
            <a:normAutofit/>
          </a:bodyPr>
          <a:lstStyle/>
          <a:p>
            <a:r>
              <a:rPr lang="en-US" dirty="0"/>
              <a:t>In their paper about Mixed Precision training, NVIDIA suggests shifting numbers by a few bits by multiplying them with a power of 2 such as 128 or 1024 before the division.</a:t>
            </a:r>
          </a:p>
          <a:p>
            <a:r>
              <a:rPr lang="en-US" dirty="0"/>
              <a:t>We can scale down values by the same factor once we have our final result converted back to the FP32 type for storage/further processing.</a:t>
            </a:r>
          </a:p>
        </p:txBody>
      </p:sp>
    </p:spTree>
    <p:extLst>
      <p:ext uri="{BB962C8B-B14F-4D97-AF65-F5344CB8AC3E}">
        <p14:creationId xmlns:p14="http://schemas.microsoft.com/office/powerpoint/2010/main" val="307082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07C6-E07C-2348-B9F8-719A700437C0}"/>
              </a:ext>
            </a:extLst>
          </p:cNvPr>
          <p:cNvSpPr>
            <a:spLocks noGrp="1"/>
          </p:cNvSpPr>
          <p:nvPr>
            <p:ph type="title"/>
          </p:nvPr>
        </p:nvSpPr>
        <p:spPr>
          <a:xfrm>
            <a:off x="810000" y="447188"/>
            <a:ext cx="10571998" cy="970450"/>
          </a:xfrm>
        </p:spPr>
        <p:txBody>
          <a:bodyPr>
            <a:normAutofit/>
          </a:bodyPr>
          <a:lstStyle/>
          <a:p>
            <a:r>
              <a:rPr lang="en-US"/>
              <a:t>Some observations</a:t>
            </a:r>
            <a:endParaRPr lang="en-US" dirty="0"/>
          </a:p>
        </p:txBody>
      </p:sp>
      <p:graphicFrame>
        <p:nvGraphicFramePr>
          <p:cNvPr id="14" name="Content Placeholder 2">
            <a:extLst>
              <a:ext uri="{FF2B5EF4-FFF2-40B4-BE49-F238E27FC236}">
                <a16:creationId xmlns:a16="http://schemas.microsoft.com/office/drawing/2014/main" id="{6BA8673A-729B-4577-838F-14E25C0BC82C}"/>
              </a:ext>
            </a:extLst>
          </p:cNvPr>
          <p:cNvGraphicFramePr>
            <a:graphicFrameLocks noGrp="1"/>
          </p:cNvGraphicFramePr>
          <p:nvPr>
            <p:ph idx="1"/>
            <p:extLst>
              <p:ext uri="{D42A27DB-BD31-4B8C-83A1-F6EECF244321}">
                <p14:modId xmlns:p14="http://schemas.microsoft.com/office/powerpoint/2010/main" val="69954217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17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36FC0-012A-B540-AB4D-43AD7741CF7E}"/>
              </a:ext>
            </a:extLst>
          </p:cNvPr>
          <p:cNvSpPr>
            <a:spLocks noGrp="1"/>
          </p:cNvSpPr>
          <p:nvPr>
            <p:ph type="title"/>
          </p:nvPr>
        </p:nvSpPr>
        <p:spPr>
          <a:xfrm>
            <a:off x="8432825" y="1303113"/>
            <a:ext cx="3372079" cy="4251775"/>
          </a:xfrm>
          <a:effectLst/>
        </p:spPr>
        <p:txBody>
          <a:bodyPr anchor="ctr">
            <a:normAutofit/>
          </a:bodyPr>
          <a:lstStyle/>
          <a:p>
            <a:r>
              <a:rPr lang="en-US" dirty="0"/>
              <a:t>Conclusions</a:t>
            </a:r>
            <a:br>
              <a:rPr lang="en-US" dirty="0"/>
            </a:br>
            <a:r>
              <a:rPr lang="en-US" dirty="0"/>
              <a:t>&amp;</a:t>
            </a:r>
            <a:br>
              <a:rPr lang="en-US" dirty="0"/>
            </a:br>
            <a:r>
              <a:rPr lang="en-US" dirty="0"/>
              <a:t>Remarks</a:t>
            </a:r>
          </a:p>
        </p:txBody>
      </p:sp>
      <p:sp useBgFill="1">
        <p:nvSpPr>
          <p:cNvPr id="10" name="Freeform: Shape 9">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C1AF5DAB-FA9E-2441-9046-CDDF745CFFB3}"/>
              </a:ext>
            </a:extLst>
          </p:cNvPr>
          <p:cNvSpPr>
            <a:spLocks noGrp="1"/>
          </p:cNvSpPr>
          <p:nvPr>
            <p:ph idx="1"/>
          </p:nvPr>
        </p:nvSpPr>
        <p:spPr>
          <a:xfrm>
            <a:off x="451514" y="978993"/>
            <a:ext cx="5830952" cy="4900014"/>
          </a:xfrm>
          <a:effectLst/>
        </p:spPr>
        <p:txBody>
          <a:bodyPr>
            <a:normAutofit/>
          </a:bodyPr>
          <a:lstStyle/>
          <a:p>
            <a:r>
              <a:rPr lang="en-US" dirty="0"/>
              <a:t>As hypothesized, performing PCA in FP16 precision give us not merely incremental, but manifold gains in computation time.</a:t>
            </a:r>
          </a:p>
          <a:p>
            <a:r>
              <a:rPr lang="en-US" dirty="0"/>
              <a:t>As FP16 numbers take up half as memory as FP32 numbers, it can allow us process datasets that are double the size of what was previously possible.</a:t>
            </a:r>
          </a:p>
          <a:p>
            <a:r>
              <a:rPr lang="en-US" dirty="0"/>
              <a:t>The errors that caused by low precision are generally less than 1% which suffices for fault tolerant applications.</a:t>
            </a:r>
          </a:p>
        </p:txBody>
      </p:sp>
    </p:spTree>
    <p:extLst>
      <p:ext uri="{BB962C8B-B14F-4D97-AF65-F5344CB8AC3E}">
        <p14:creationId xmlns:p14="http://schemas.microsoft.com/office/powerpoint/2010/main" val="409504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36FC0-012A-B540-AB4D-43AD7741CF7E}"/>
              </a:ext>
            </a:extLst>
          </p:cNvPr>
          <p:cNvSpPr>
            <a:spLocks noGrp="1"/>
          </p:cNvSpPr>
          <p:nvPr>
            <p:ph type="title"/>
          </p:nvPr>
        </p:nvSpPr>
        <p:spPr>
          <a:xfrm>
            <a:off x="8432825" y="1303113"/>
            <a:ext cx="3372079" cy="4251775"/>
          </a:xfrm>
          <a:effectLst/>
        </p:spPr>
        <p:txBody>
          <a:bodyPr anchor="ctr">
            <a:normAutofit/>
          </a:bodyPr>
          <a:lstStyle/>
          <a:p>
            <a:r>
              <a:rPr lang="en-US" dirty="0"/>
              <a:t>Conclusions</a:t>
            </a:r>
            <a:br>
              <a:rPr lang="en-US" dirty="0"/>
            </a:br>
            <a:r>
              <a:rPr lang="en-US" dirty="0"/>
              <a:t>&amp;</a:t>
            </a:r>
            <a:br>
              <a:rPr lang="en-US" dirty="0"/>
            </a:br>
            <a:r>
              <a:rPr lang="en-US" dirty="0"/>
              <a:t>Remarks</a:t>
            </a:r>
          </a:p>
        </p:txBody>
      </p:sp>
      <p:sp useBgFill="1">
        <p:nvSpPr>
          <p:cNvPr id="10" name="Freeform: Shape 9">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C1AF5DAB-FA9E-2441-9046-CDDF745CFFB3}"/>
              </a:ext>
            </a:extLst>
          </p:cNvPr>
          <p:cNvSpPr>
            <a:spLocks noGrp="1"/>
          </p:cNvSpPr>
          <p:nvPr>
            <p:ph idx="1"/>
          </p:nvPr>
        </p:nvSpPr>
        <p:spPr>
          <a:xfrm>
            <a:off x="451514" y="978993"/>
            <a:ext cx="5830952" cy="4900014"/>
          </a:xfrm>
          <a:effectLst/>
        </p:spPr>
        <p:txBody>
          <a:bodyPr>
            <a:normAutofit/>
          </a:bodyPr>
          <a:lstStyle/>
          <a:p>
            <a:r>
              <a:rPr lang="en-US" dirty="0"/>
              <a:t>The speed gains are only noticeable once we have more than 200 columns and more than 100,000 rows in our matrix.</a:t>
            </a:r>
          </a:p>
          <a:p>
            <a:r>
              <a:rPr lang="en-US" dirty="0"/>
              <a:t>Scaling the matrix to the 0-1 range significantly reduces errors (avoids zero and infinity values)</a:t>
            </a:r>
          </a:p>
          <a:p>
            <a:r>
              <a:rPr lang="en-US" dirty="0"/>
              <a:t>These advantages are not supported by all kinds of hardware as of now. Only some newer NVIDIA GPUs support such speed-ups.</a:t>
            </a:r>
          </a:p>
        </p:txBody>
      </p:sp>
    </p:spTree>
    <p:extLst>
      <p:ext uri="{BB962C8B-B14F-4D97-AF65-F5344CB8AC3E}">
        <p14:creationId xmlns:p14="http://schemas.microsoft.com/office/powerpoint/2010/main" val="189130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E655-91D3-444C-9C3A-20D693A7D662}"/>
              </a:ext>
            </a:extLst>
          </p:cNvPr>
          <p:cNvSpPr>
            <a:spLocks noGrp="1"/>
          </p:cNvSpPr>
          <p:nvPr>
            <p:ph type="title"/>
          </p:nvPr>
        </p:nvSpPr>
        <p:spPr/>
        <p:txBody>
          <a:bodyPr>
            <a:normAutofit/>
          </a:bodyPr>
          <a:lstStyle/>
          <a:p>
            <a:r>
              <a:rPr lang="en-US" dirty="0"/>
              <a:t>What’s the advantage of FP16?</a:t>
            </a:r>
          </a:p>
        </p:txBody>
      </p:sp>
      <p:graphicFrame>
        <p:nvGraphicFramePr>
          <p:cNvPr id="13" name="Content Placeholder 2">
            <a:extLst>
              <a:ext uri="{FF2B5EF4-FFF2-40B4-BE49-F238E27FC236}">
                <a16:creationId xmlns:a16="http://schemas.microsoft.com/office/drawing/2014/main" id="{26C97C84-EB7B-4E8E-B5CE-6372EBDB4BBF}"/>
              </a:ext>
            </a:extLst>
          </p:cNvPr>
          <p:cNvGraphicFramePr>
            <a:graphicFrameLocks noGrp="1"/>
          </p:cNvGraphicFramePr>
          <p:nvPr>
            <p:ph idx="1"/>
            <p:extLst>
              <p:ext uri="{D42A27DB-BD31-4B8C-83A1-F6EECF244321}">
                <p14:modId xmlns:p14="http://schemas.microsoft.com/office/powerpoint/2010/main" val="2585667415"/>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6198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A2F7F-06CE-D443-A5C4-4C4762D4954D}"/>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lang="en-US" sz="6600"/>
              <a:t>Thank you!</a:t>
            </a:r>
          </a:p>
        </p:txBody>
      </p:sp>
      <p:sp useBgFill="1">
        <p:nvSpPr>
          <p:cNvPr id="17" name="Freeform: Shape 1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2173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AF40-2F57-B44E-A15A-380EF481863D}"/>
              </a:ext>
            </a:extLst>
          </p:cNvPr>
          <p:cNvSpPr>
            <a:spLocks noGrp="1"/>
          </p:cNvSpPr>
          <p:nvPr>
            <p:ph type="title"/>
          </p:nvPr>
        </p:nvSpPr>
        <p:spPr/>
        <p:txBody>
          <a:bodyPr/>
          <a:lstStyle/>
          <a:p>
            <a:r>
              <a:rPr lang="en-US" dirty="0"/>
              <a:t>Background on FP16 Computations</a:t>
            </a:r>
          </a:p>
        </p:txBody>
      </p:sp>
      <p:pic>
        <p:nvPicPr>
          <p:cNvPr id="5" name="Content Placeholder 4" descr="A screenshot of a cell phone&#10;&#10;Description automatically generated">
            <a:extLst>
              <a:ext uri="{FF2B5EF4-FFF2-40B4-BE49-F238E27FC236}">
                <a16:creationId xmlns:a16="http://schemas.microsoft.com/office/drawing/2014/main" id="{635F34DA-D014-4844-8135-FC0302CBAA97}"/>
              </a:ext>
            </a:extLst>
          </p:cNvPr>
          <p:cNvPicPr>
            <a:picLocks noGrp="1" noChangeAspect="1"/>
          </p:cNvPicPr>
          <p:nvPr>
            <p:ph idx="1"/>
          </p:nvPr>
        </p:nvPicPr>
        <p:blipFill>
          <a:blip r:embed="rId2"/>
          <a:stretch>
            <a:fillRect/>
          </a:stretch>
        </p:blipFill>
        <p:spPr>
          <a:xfrm>
            <a:off x="6095999" y="2373329"/>
            <a:ext cx="5460596" cy="3636963"/>
          </a:xfrm>
        </p:spPr>
      </p:pic>
      <p:sp>
        <p:nvSpPr>
          <p:cNvPr id="6" name="TextBox 5">
            <a:extLst>
              <a:ext uri="{FF2B5EF4-FFF2-40B4-BE49-F238E27FC236}">
                <a16:creationId xmlns:a16="http://schemas.microsoft.com/office/drawing/2014/main" id="{1A0C4D2C-232A-974B-8A0E-D4A504121518}"/>
              </a:ext>
            </a:extLst>
          </p:cNvPr>
          <p:cNvSpPr txBox="1"/>
          <p:nvPr/>
        </p:nvSpPr>
        <p:spPr>
          <a:xfrm>
            <a:off x="551935" y="2718486"/>
            <a:ext cx="4563762" cy="461665"/>
          </a:xfrm>
          <a:prstGeom prst="rect">
            <a:avLst/>
          </a:prstGeom>
          <a:noFill/>
        </p:spPr>
        <p:txBody>
          <a:bodyPr wrap="square" rtlCol="0">
            <a:spAutoFit/>
          </a:bodyPr>
          <a:lstStyle/>
          <a:p>
            <a:r>
              <a:rPr lang="en-US" sz="1200" dirty="0"/>
              <a:t>Mixed Precision Training: </a:t>
            </a:r>
            <a:r>
              <a:rPr lang="en-US" sz="1200" b="1" i="1" dirty="0" err="1"/>
              <a:t>Micikevicius</a:t>
            </a:r>
            <a:r>
              <a:rPr lang="en-US" sz="1200" b="1" i="1" dirty="0"/>
              <a:t> et al</a:t>
            </a:r>
            <a:r>
              <a:rPr lang="en-US" sz="1200" dirty="0"/>
              <a:t> (NVIDIA) https://arxiv.org/pdf/1710.03740.pdf</a:t>
            </a:r>
          </a:p>
        </p:txBody>
      </p:sp>
      <p:sp>
        <p:nvSpPr>
          <p:cNvPr id="7" name="TextBox 6">
            <a:extLst>
              <a:ext uri="{FF2B5EF4-FFF2-40B4-BE49-F238E27FC236}">
                <a16:creationId xmlns:a16="http://schemas.microsoft.com/office/drawing/2014/main" id="{2BBF6658-7FDA-DC4C-A523-BA520170D8AF}"/>
              </a:ext>
            </a:extLst>
          </p:cNvPr>
          <p:cNvSpPr txBox="1"/>
          <p:nvPr/>
        </p:nvSpPr>
        <p:spPr>
          <a:xfrm>
            <a:off x="551935" y="3278659"/>
            <a:ext cx="4563762"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graph on the right shows that majority of the gradients during ML training lie in a range of very small magnitude.</a:t>
            </a:r>
          </a:p>
          <a:p>
            <a:pPr marL="171450" indent="-171450">
              <a:buFont typeface="Arial" panose="020B0604020202020204" pitchFamily="34" charset="0"/>
              <a:buChar char="•"/>
            </a:pPr>
            <a:r>
              <a:rPr lang="en-US" sz="1200" dirty="0"/>
              <a:t>A small percentage of gradients lie in the “Zero” range of FP16 precision</a:t>
            </a:r>
          </a:p>
          <a:p>
            <a:endParaRPr lang="en-US" sz="1200" dirty="0"/>
          </a:p>
        </p:txBody>
      </p:sp>
    </p:spTree>
    <p:extLst>
      <p:ext uri="{BB962C8B-B14F-4D97-AF65-F5344CB8AC3E}">
        <p14:creationId xmlns:p14="http://schemas.microsoft.com/office/powerpoint/2010/main" val="249162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AF40-2F57-B44E-A15A-380EF481863D}"/>
              </a:ext>
            </a:extLst>
          </p:cNvPr>
          <p:cNvSpPr>
            <a:spLocks noGrp="1"/>
          </p:cNvSpPr>
          <p:nvPr>
            <p:ph type="title"/>
          </p:nvPr>
        </p:nvSpPr>
        <p:spPr/>
        <p:txBody>
          <a:bodyPr/>
          <a:lstStyle/>
          <a:p>
            <a:r>
              <a:rPr lang="en-US" dirty="0"/>
              <a:t>Background on FP16 Computations</a:t>
            </a:r>
          </a:p>
        </p:txBody>
      </p:sp>
      <p:sp>
        <p:nvSpPr>
          <p:cNvPr id="6" name="TextBox 5">
            <a:extLst>
              <a:ext uri="{FF2B5EF4-FFF2-40B4-BE49-F238E27FC236}">
                <a16:creationId xmlns:a16="http://schemas.microsoft.com/office/drawing/2014/main" id="{1A0C4D2C-232A-974B-8A0E-D4A504121518}"/>
              </a:ext>
            </a:extLst>
          </p:cNvPr>
          <p:cNvSpPr txBox="1"/>
          <p:nvPr/>
        </p:nvSpPr>
        <p:spPr>
          <a:xfrm>
            <a:off x="551935" y="2718486"/>
            <a:ext cx="4563762" cy="461665"/>
          </a:xfrm>
          <a:prstGeom prst="rect">
            <a:avLst/>
          </a:prstGeom>
          <a:noFill/>
        </p:spPr>
        <p:txBody>
          <a:bodyPr wrap="square" rtlCol="0">
            <a:spAutoFit/>
          </a:bodyPr>
          <a:lstStyle/>
          <a:p>
            <a:r>
              <a:rPr lang="en-US" sz="1200" dirty="0"/>
              <a:t>Mixed Precision Training: </a:t>
            </a:r>
            <a:r>
              <a:rPr lang="en-US" sz="1200" b="1" i="1" dirty="0" err="1"/>
              <a:t>Micikevicius</a:t>
            </a:r>
            <a:r>
              <a:rPr lang="en-US" sz="1200" b="1" i="1" dirty="0"/>
              <a:t> et al</a:t>
            </a:r>
            <a:r>
              <a:rPr lang="en-US" sz="1200" dirty="0"/>
              <a:t> (NVIDIA) https://arxiv.org/pdf/1710.03740.pdf</a:t>
            </a:r>
          </a:p>
        </p:txBody>
      </p:sp>
      <p:sp>
        <p:nvSpPr>
          <p:cNvPr id="7" name="TextBox 6">
            <a:extLst>
              <a:ext uri="{FF2B5EF4-FFF2-40B4-BE49-F238E27FC236}">
                <a16:creationId xmlns:a16="http://schemas.microsoft.com/office/drawing/2014/main" id="{2BBF6658-7FDA-DC4C-A523-BA520170D8AF}"/>
              </a:ext>
            </a:extLst>
          </p:cNvPr>
          <p:cNvSpPr txBox="1"/>
          <p:nvPr/>
        </p:nvSpPr>
        <p:spPr>
          <a:xfrm>
            <a:off x="551935" y="3278659"/>
            <a:ext cx="4563762"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This graph shows that training models with mixed precision tends to give pretty much the same results</a:t>
            </a:r>
          </a:p>
        </p:txBody>
      </p:sp>
      <p:pic>
        <p:nvPicPr>
          <p:cNvPr id="9" name="Picture 8" descr="A picture containing screenshot&#10;&#10;Description automatically generated">
            <a:extLst>
              <a:ext uri="{FF2B5EF4-FFF2-40B4-BE49-F238E27FC236}">
                <a16:creationId xmlns:a16="http://schemas.microsoft.com/office/drawing/2014/main" id="{D39A93B1-B06F-E542-BABD-8950B9E9B85B}"/>
              </a:ext>
            </a:extLst>
          </p:cNvPr>
          <p:cNvPicPr>
            <a:picLocks noChangeAspect="1"/>
          </p:cNvPicPr>
          <p:nvPr/>
        </p:nvPicPr>
        <p:blipFill>
          <a:blip r:embed="rId2"/>
          <a:stretch>
            <a:fillRect/>
          </a:stretch>
        </p:blipFill>
        <p:spPr>
          <a:xfrm>
            <a:off x="6347587" y="2614791"/>
            <a:ext cx="4614517" cy="2624979"/>
          </a:xfrm>
          <a:prstGeom prst="rect">
            <a:avLst/>
          </a:prstGeom>
        </p:spPr>
      </p:pic>
    </p:spTree>
    <p:extLst>
      <p:ext uri="{BB962C8B-B14F-4D97-AF65-F5344CB8AC3E}">
        <p14:creationId xmlns:p14="http://schemas.microsoft.com/office/powerpoint/2010/main" val="375408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6DD3EE-409B-0B42-B05E-B27F2071803B}"/>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What is PCA?</a:t>
            </a:r>
          </a:p>
        </p:txBody>
      </p:sp>
      <p:sp>
        <p:nvSpPr>
          <p:cNvPr id="3" name="Content Placeholder 2">
            <a:extLst>
              <a:ext uri="{FF2B5EF4-FFF2-40B4-BE49-F238E27FC236}">
                <a16:creationId xmlns:a16="http://schemas.microsoft.com/office/drawing/2014/main" id="{4F63A1C3-9C5C-084A-B7E1-DC8E3F788D33}"/>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Also known as Principal Component Analysis, PCA is a popular dimensionality reduction technique for matrices while maintaining as much variance as possible in the reduced data.</a:t>
            </a:r>
          </a:p>
        </p:txBody>
      </p:sp>
      <p:pic>
        <p:nvPicPr>
          <p:cNvPr id="5" name="Picture 4" descr="A picture containing large, cake&#10;&#10;Description automatically generated">
            <a:extLst>
              <a:ext uri="{FF2B5EF4-FFF2-40B4-BE49-F238E27FC236}">
                <a16:creationId xmlns:a16="http://schemas.microsoft.com/office/drawing/2014/main" id="{26110AB4-8364-E64D-87DC-626383A35102}"/>
              </a:ext>
            </a:extLst>
          </p:cNvPr>
          <p:cNvPicPr>
            <a:picLocks noChangeAspect="1"/>
          </p:cNvPicPr>
          <p:nvPr/>
        </p:nvPicPr>
        <p:blipFill>
          <a:blip r:embed="rId2"/>
          <a:stretch>
            <a:fillRect/>
          </a:stretch>
        </p:blipFill>
        <p:spPr>
          <a:xfrm>
            <a:off x="5785042" y="643467"/>
            <a:ext cx="5259239" cy="5272421"/>
          </a:xfrm>
          <a:prstGeom prst="roundRect">
            <a:avLst>
              <a:gd name="adj" fmla="val 3876"/>
            </a:avLst>
          </a:prstGeom>
          <a:ln>
            <a:solidFill>
              <a:schemeClr val="accent1"/>
            </a:solidFill>
          </a:ln>
          <a:effectLst/>
        </p:spPr>
      </p:pic>
      <p:pic>
        <p:nvPicPr>
          <p:cNvPr id="4" name="Picture 3">
            <a:extLst>
              <a:ext uri="{FF2B5EF4-FFF2-40B4-BE49-F238E27FC236}">
                <a16:creationId xmlns:a16="http://schemas.microsoft.com/office/drawing/2014/main" id="{CD97541E-FC6E-BE4A-9E32-EE9A32B015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157180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7F8DC-27AE-8444-8340-4BFB72175AF9}"/>
              </a:ext>
            </a:extLst>
          </p:cNvPr>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How does PCA Work?</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4CFEA1-D835-AD45-A710-7A34BFCBDD72}"/>
                  </a:ext>
                </a:extLst>
              </p:cNvPr>
              <p:cNvSpPr>
                <a:spLocks noGrp="1"/>
              </p:cNvSpPr>
              <p:nvPr>
                <p:ph idx="1"/>
              </p:nvPr>
            </p:nvSpPr>
            <p:spPr>
              <a:xfrm>
                <a:off x="5146751" y="1218475"/>
                <a:ext cx="6080050" cy="4421051"/>
              </a:xfrm>
              <a:effectLst/>
            </p:spPr>
            <p:txBody>
              <a:bodyPr>
                <a:normAutofit/>
              </a:bodyPr>
              <a:lstStyle/>
              <a:p>
                <a:r>
                  <a:rPr lang="en-US" sz="1600" dirty="0"/>
                  <a:t>Reducing a matrix  </a:t>
                </a:r>
                <a14:m>
                  <m:oMath xmlns:m="http://schemas.openxmlformats.org/officeDocument/2006/math">
                    <m:r>
                      <a:rPr lang="en-US" sz="1600" b="0" i="1">
                        <a:latin typeface="Cambria Math" panose="02040503050406030204" pitchFamily="18" charset="0"/>
                      </a:rPr>
                      <m:t>𝑀</m:t>
                    </m:r>
                  </m:oMath>
                </a14:m>
                <a:r>
                  <a:rPr lang="en-US" sz="1600" i="1" dirty="0"/>
                  <a:t> </a:t>
                </a:r>
                <a:r>
                  <a:rPr lang="en-US" sz="1600" dirty="0"/>
                  <a:t>from </a:t>
                </a:r>
                <a14:m>
                  <m:oMath xmlns:m="http://schemas.openxmlformats.org/officeDocument/2006/math">
                    <m:r>
                      <a:rPr lang="en-US" sz="1600" b="0" i="1" smtClean="0">
                        <a:latin typeface="Cambria Math" panose="02040503050406030204" pitchFamily="18" charset="0"/>
                      </a:rPr>
                      <m:t>𝑁</m:t>
                    </m:r>
                  </m:oMath>
                </a14:m>
                <a:r>
                  <a:rPr lang="en-US" sz="1600" dirty="0"/>
                  <a:t> to </a:t>
                </a:r>
                <a14:m>
                  <m:oMath xmlns:m="http://schemas.openxmlformats.org/officeDocument/2006/math">
                    <m:r>
                      <a:rPr lang="en-US" sz="1600" b="0" i="1">
                        <a:latin typeface="Cambria Math" panose="02040503050406030204" pitchFamily="18" charset="0"/>
                      </a:rPr>
                      <m:t>𝐾</m:t>
                    </m:r>
                  </m:oMath>
                </a14:m>
                <a:r>
                  <a:rPr lang="en-US" sz="1600" dirty="0"/>
                  <a:t> dimensions using PCA involves three broad steps: </a:t>
                </a:r>
              </a:p>
              <a:p>
                <a:pPr marL="800100" lvl="1" indent="-342900">
                  <a:buFont typeface="+mj-lt"/>
                  <a:buAutoNum type="arabicPeriod"/>
                </a:pPr>
                <a:r>
                  <a:rPr lang="en-US" dirty="0"/>
                  <a:t>Calculating the covariance matrix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 </m:t>
                    </m:r>
                  </m:oMath>
                </a14:m>
                <a:r>
                  <a:rPr lang="en-US" dirty="0"/>
                  <a:t>of the columns of </a:t>
                </a:r>
                <a14:m>
                  <m:oMath xmlns:m="http://schemas.openxmlformats.org/officeDocument/2006/math">
                    <m:r>
                      <a:rPr lang="en-US" b="0" i="1" smtClean="0">
                        <a:latin typeface="Cambria Math" panose="02040503050406030204" pitchFamily="18" charset="0"/>
                      </a:rPr>
                      <m:t>𝑀</m:t>
                    </m:r>
                  </m:oMath>
                </a14:m>
                <a:endParaRPr lang="en-US" b="0" dirty="0"/>
              </a:p>
              <a:p>
                <a:pPr marL="800100" lvl="1" indent="-342900">
                  <a:buFont typeface="+mj-lt"/>
                  <a:buAutoNum type="arabicPeriod"/>
                </a:pPr>
                <a:r>
                  <a:rPr lang="en-US" dirty="0"/>
                  <a:t>Getting the top </a:t>
                </a:r>
                <a14:m>
                  <m:oMath xmlns:m="http://schemas.openxmlformats.org/officeDocument/2006/math">
                    <m:r>
                      <a:rPr lang="en-US" i="1">
                        <a:latin typeface="Cambria Math" panose="02040503050406030204" pitchFamily="18" charset="0"/>
                      </a:rPr>
                      <m:t>𝐾</m:t>
                    </m:r>
                  </m:oMath>
                </a14:m>
                <a:r>
                  <a:rPr lang="en-US" dirty="0"/>
                  <a:t> eigenvectors (sorted by eigen values)  of </a:t>
                </a:r>
                <a14:m>
                  <m:oMath xmlns:m="http://schemas.openxmlformats.org/officeDocument/2006/math">
                    <m:r>
                      <a:rPr lang="en-US" i="1">
                        <a:latin typeface="Cambria Math" panose="02040503050406030204" pitchFamily="18" charset="0"/>
                      </a:rPr>
                      <m:t>𝐶</m:t>
                    </m:r>
                  </m:oMath>
                </a14:m>
                <a:endParaRPr lang="en-US" dirty="0"/>
              </a:p>
              <a:p>
                <a:pPr marL="800100" lvl="1" indent="-342900">
                  <a:buFont typeface="+mj-lt"/>
                  <a:buAutoNum type="arabicPeriod"/>
                </a:pPr>
                <a:r>
                  <a:rPr lang="en-US" dirty="0"/>
                  <a:t>Transforming </a:t>
                </a:r>
                <a14:m>
                  <m:oMath xmlns:m="http://schemas.openxmlformats.org/officeDocument/2006/math">
                    <m:r>
                      <a:rPr lang="en-US" i="1">
                        <a:latin typeface="Cambria Math" panose="02040503050406030204" pitchFamily="18" charset="0"/>
                      </a:rPr>
                      <m:t>𝑀</m:t>
                    </m:r>
                  </m:oMath>
                </a14:m>
                <a:r>
                  <a:rPr lang="en-US" dirty="0"/>
                  <a:t> into the space defined by the above</a:t>
                </a:r>
                <a14:m>
                  <m:oMath xmlns:m="http://schemas.openxmlformats.org/officeDocument/2006/math">
                    <m:r>
                      <a:rPr lang="en-US" b="0" i="1" smtClean="0">
                        <a:latin typeface="Cambria Math" panose="02040503050406030204" pitchFamily="18" charset="0"/>
                      </a:rPr>
                      <m:t> </m:t>
                    </m:r>
                  </m:oMath>
                </a14:m>
                <a:r>
                  <a:rPr lang="en-US" dirty="0"/>
                  <a:t>eigenvectors by a simple matrix multiplication.</a:t>
                </a:r>
              </a:p>
            </p:txBody>
          </p:sp>
        </mc:Choice>
        <mc:Fallback>
          <p:sp>
            <p:nvSpPr>
              <p:cNvPr id="3" name="Content Placeholder 2">
                <a:extLst>
                  <a:ext uri="{FF2B5EF4-FFF2-40B4-BE49-F238E27FC236}">
                    <a16:creationId xmlns:a16="http://schemas.microsoft.com/office/drawing/2014/main" id="{C14CFEA1-D835-AD45-A710-7A34BFCBDD72}"/>
                  </a:ext>
                </a:extLst>
              </p:cNvPr>
              <p:cNvSpPr>
                <a:spLocks noGrp="1" noRot="1" noChangeAspect="1" noMove="1" noResize="1" noEditPoints="1" noAdjustHandles="1" noChangeArrowheads="1" noChangeShapeType="1" noTextEdit="1"/>
              </p:cNvSpPr>
              <p:nvPr>
                <p:ph idx="1"/>
              </p:nvPr>
            </p:nvSpPr>
            <p:spPr>
              <a:xfrm>
                <a:off x="5146751" y="1218475"/>
                <a:ext cx="6080050" cy="4421051"/>
              </a:xfrm>
              <a:blipFill>
                <a:blip r:embed="rId2"/>
                <a:stretch>
                  <a:fillRect l="-208" r="-833"/>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58054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8505BE6-DA97-DA43-AE27-8331C12A2169}"/>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Step 1: Calculating the covariance matrix </a:t>
                </a:r>
                <a14:m>
                  <m:oMath xmlns:m="http://schemas.openxmlformats.org/officeDocument/2006/math">
                    <m:r>
                      <a:rPr lang="en-US" sz="2800" b="0" i="1">
                        <a:solidFill>
                          <a:schemeClr val="tx1"/>
                        </a:solidFill>
                        <a:latin typeface="Cambria Math" panose="02040503050406030204" pitchFamily="18" charset="0"/>
                      </a:rPr>
                      <m:t>𝐶</m:t>
                    </m:r>
                  </m:oMath>
                </a14:m>
                <a:endParaRPr lang="en-US" sz="2800" dirty="0">
                  <a:solidFill>
                    <a:schemeClr val="tx1"/>
                  </a:solidFill>
                </a:endParaRPr>
              </a:p>
            </p:txBody>
          </p:sp>
        </mc:Choice>
        <mc:Fallback xmlns="">
          <p:sp>
            <p:nvSpPr>
              <p:cNvPr id="2" name="Title 1">
                <a:extLst>
                  <a:ext uri="{FF2B5EF4-FFF2-40B4-BE49-F238E27FC236}">
                    <a16:creationId xmlns:a16="http://schemas.microsoft.com/office/drawing/2014/main" id="{98505BE6-DA97-DA43-AE27-8331C12A2169}"/>
                  </a:ext>
                </a:extLst>
              </p:cNvPr>
              <p:cNvSpPr>
                <a:spLocks noGrp="1" noRot="1" noChangeAspect="1" noMove="1" noResize="1" noEditPoints="1" noAdjustHandles="1" noChangeArrowheads="1" noChangeShapeType="1" noTextEdit="1"/>
              </p:cNvSpPr>
              <p:nvPr>
                <p:ph type="title"/>
              </p:nvPr>
            </p:nvSpPr>
            <p:spPr>
              <a:xfrm>
                <a:off x="810000" y="447188"/>
                <a:ext cx="10571998" cy="970450"/>
              </a:xfrm>
              <a:blipFill>
                <a:blip r:embed="rId2"/>
                <a:stretch>
                  <a:fillRect/>
                </a:stretch>
              </a:blipFill>
              <a:effectLst/>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267E4B-5AB7-8F45-BF93-2288FF1180D3}"/>
                  </a:ext>
                </a:extLst>
              </p:cNvPr>
              <p:cNvSpPr>
                <a:spLocks noGrp="1"/>
              </p:cNvSpPr>
              <p:nvPr>
                <p:ph idx="1"/>
              </p:nvPr>
            </p:nvSpPr>
            <p:spPr>
              <a:xfrm>
                <a:off x="1115732" y="2222287"/>
                <a:ext cx="9966953" cy="3636511"/>
              </a:xfrm>
              <a:effectLst/>
            </p:spPr>
            <p:txBody>
              <a:bodyPr>
                <a:normAutofit/>
              </a:bodyPr>
              <a:lstStyle/>
              <a:p>
                <a:r>
                  <a:rPr lang="en-US" dirty="0"/>
                  <a:t>Let M be our data matrix of size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endParaRPr lang="en-US" dirty="0"/>
              </a:p>
              <a:p>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 </m:t>
                    </m:r>
                    <m:r>
                      <a:rPr lang="en-US" i="1" dirty="0" smtClean="0">
                        <a:latin typeface="Cambria Math" panose="02040503050406030204" pitchFamily="18" charset="0"/>
                      </a:rPr>
                      <m:t>𝑀</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oMath>
                </a14:m>
                <a:endParaRPr lang="en-US" dirty="0"/>
              </a:p>
              <a:p>
                <a:pPr lvl="1"/>
                <a:r>
                  <a:rPr lang="en-US" dirty="0"/>
                  <a:t>where </a:t>
                </a:r>
                <a14:m>
                  <m:oMath xmlns:m="http://schemas.openxmlformats.org/officeDocument/2006/math">
                    <m:r>
                      <a:rPr lang="en-US" i="1" dirty="0">
                        <a:latin typeface="Cambria Math" panose="02040503050406030204" pitchFamily="18" charset="0"/>
                      </a:rPr>
                      <m:t>𝑀</m:t>
                    </m:r>
                    <m:r>
                      <a:rPr lang="en-US" i="1" dirty="0">
                        <a:latin typeface="Cambria Math" panose="02040503050406030204" pitchFamily="18" charset="0"/>
                        <a:ea typeface="Cambria Math" panose="02040503050406030204" pitchFamily="18" charset="0"/>
                      </a:rPr>
                      <m:t>° </m:t>
                    </m:r>
                  </m:oMath>
                </a14:m>
                <a:r>
                  <a:rPr lang="en-US" dirty="0"/>
                  <a:t> is a column vector of row-wise means of </a:t>
                </a:r>
                <a14:m>
                  <m:oMath xmlns:m="http://schemas.openxmlformats.org/officeDocument/2006/math">
                    <m:r>
                      <a:rPr lang="en-US" i="1" dirty="0" smtClean="0">
                        <a:latin typeface="Cambria Math" panose="02040503050406030204" pitchFamily="18" charset="0"/>
                      </a:rPr>
                      <m:t>𝑀</m:t>
                    </m:r>
                  </m:oMath>
                </a14:m>
                <a:endParaRPr lang="en-US" dirty="0"/>
              </a:p>
              <a:p>
                <a:pPr lvl="1"/>
                <a:r>
                  <a:rPr lang="en-US" dirty="0"/>
                  <a:t>This step is necessary to center the matrix around </a:t>
                </a:r>
                <a14:m>
                  <m:oMath xmlns:m="http://schemas.openxmlformats.org/officeDocument/2006/math">
                    <m:r>
                      <a:rPr lang="en-US" i="1" dirty="0" smtClean="0">
                        <a:latin typeface="Cambria Math" panose="02040503050406030204" pitchFamily="18" charset="0"/>
                      </a:rPr>
                      <m:t>0</m:t>
                    </m:r>
                  </m:oMath>
                </a14:m>
                <a:endParaRPr lang="en-US" dirty="0"/>
              </a:p>
              <a:p>
                <a14:m>
                  <m:oMath xmlns:m="http://schemas.openxmlformats.org/officeDocument/2006/math">
                    <m:r>
                      <a:rPr lang="en-US" b="0" i="1" dirty="0" smtClean="0">
                        <a:latin typeface="Cambria Math" panose="02040503050406030204" pitchFamily="18" charset="0"/>
                      </a:rPr>
                      <m:t>𝐶</m:t>
                    </m:r>
                    <m:r>
                      <a:rPr lang="en-US" i="1" dirty="0">
                        <a:latin typeface="Cambria Math" panose="02040503050406030204" pitchFamily="18" charset="0"/>
                      </a:rPr>
                      <m:t> </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𝑋</m:t>
                                </m:r>
                              </m:e>
                              <m:sup>
                                <m:r>
                                  <a:rPr lang="en-US" b="0"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𝑋</m:t>
                            </m:r>
                          </m:e>
                        </m:d>
                      </m:num>
                      <m:den>
                        <m:r>
                          <a:rPr lang="en-US" i="1" dirty="0">
                            <a:latin typeface="Cambria Math" panose="02040503050406030204" pitchFamily="18" charset="0"/>
                          </a:rPr>
                          <m:t>𝐿</m:t>
                        </m:r>
                        <m:r>
                          <a:rPr lang="en-US" i="1" dirty="0">
                            <a:latin typeface="Cambria Math" panose="02040503050406030204" pitchFamily="18" charset="0"/>
                          </a:rPr>
                          <m:t> – 1</m:t>
                        </m:r>
                      </m:den>
                    </m:f>
                  </m:oMath>
                </a14:m>
                <a:endParaRPr lang="en-US" dirty="0"/>
              </a:p>
              <a:p>
                <a:pPr lvl="1"/>
                <a:r>
                  <a:rPr lang="en-US" dirty="0"/>
                  <a:t>We divide by </a:t>
                </a:r>
                <a14:m>
                  <m:oMath xmlns:m="http://schemas.openxmlformats.org/officeDocument/2006/math">
                    <m:r>
                      <a:rPr lang="en-US" i="1" dirty="0">
                        <a:latin typeface="Cambria Math" panose="02040503050406030204" pitchFamily="18" charset="0"/>
                      </a:rPr>
                      <m:t>𝐿</m:t>
                    </m:r>
                    <m:r>
                      <a:rPr lang="en-US" i="1" dirty="0">
                        <a:latin typeface="Cambria Math" panose="02040503050406030204" pitchFamily="18" charset="0"/>
                      </a:rPr>
                      <m:t> – 1</m:t>
                    </m:r>
                  </m:oMath>
                </a14:m>
                <a:r>
                  <a:rPr lang="en-US" dirty="0"/>
                  <a:t> to get an unbiased estimate.</a:t>
                </a:r>
              </a:p>
              <a:p>
                <a14:m>
                  <m:oMath xmlns:m="http://schemas.openxmlformats.org/officeDocument/2006/math">
                    <m:r>
                      <a:rPr lang="en-US" b="0" i="1" dirty="0" smtClean="0">
                        <a:latin typeface="Cambria Math" panose="02040503050406030204" pitchFamily="18" charset="0"/>
                      </a:rPr>
                      <m:t>𝐶</m:t>
                    </m:r>
                  </m:oMath>
                </a14:m>
                <a:r>
                  <a:rPr lang="en-US" dirty="0"/>
                  <a:t> is our required symmetric covariance matrix of </a:t>
                </a:r>
                <a14:m>
                  <m:oMath xmlns:m="http://schemas.openxmlformats.org/officeDocument/2006/math">
                    <m:r>
                      <a:rPr lang="en-US" i="1" dirty="0" smtClean="0">
                        <a:latin typeface="Cambria Math" panose="02040503050406030204" pitchFamily="18" charset="0"/>
                      </a:rPr>
                      <m:t>𝑀</m:t>
                    </m:r>
                  </m:oMath>
                </a14:m>
                <a:r>
                  <a:rPr lang="en-US" dirty="0"/>
                  <a:t> of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𝑁</m:t>
                    </m:r>
                  </m:oMath>
                </a14:m>
                <a:endParaRPr lang="en-US" dirty="0"/>
              </a:p>
            </p:txBody>
          </p:sp>
        </mc:Choice>
        <mc:Fallback>
          <p:sp>
            <p:nvSpPr>
              <p:cNvPr id="3" name="Content Placeholder 2">
                <a:extLst>
                  <a:ext uri="{FF2B5EF4-FFF2-40B4-BE49-F238E27FC236}">
                    <a16:creationId xmlns:a16="http://schemas.microsoft.com/office/drawing/2014/main" id="{90267E4B-5AB7-8F45-BF93-2288FF1180D3}"/>
                  </a:ext>
                </a:extLst>
              </p:cNvPr>
              <p:cNvSpPr>
                <a:spLocks noGrp="1" noRot="1" noChangeAspect="1" noMove="1" noResize="1" noEditPoints="1" noAdjustHandles="1" noChangeArrowheads="1" noChangeShapeType="1" noTextEdit="1"/>
              </p:cNvSpPr>
              <p:nvPr>
                <p:ph idx="1"/>
              </p:nvPr>
            </p:nvSpPr>
            <p:spPr>
              <a:xfrm>
                <a:off x="1115732" y="2222287"/>
                <a:ext cx="9966953" cy="3636511"/>
              </a:xfrm>
              <a:blipFill>
                <a:blip r:embed="rId3"/>
                <a:stretch>
                  <a:fillRect l="-25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19336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836C2D-B9D6-6744-877B-15A83AD174D9}"/>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Step 2: </a:t>
                </a:r>
                <a:r>
                  <a:rPr lang="en-US" sz="2800">
                    <a:solidFill>
                      <a:schemeClr val="tx1"/>
                    </a:solidFill>
                  </a:rPr>
                  <a:t>Getting the top </a:t>
                </a:r>
                <a14:m>
                  <m:oMath xmlns:m="http://schemas.openxmlformats.org/officeDocument/2006/math">
                    <m:r>
                      <a:rPr lang="en-US" sz="2800" i="1">
                        <a:solidFill>
                          <a:schemeClr val="tx1"/>
                        </a:solidFill>
                        <a:latin typeface="Cambria Math" panose="02040503050406030204" pitchFamily="18" charset="0"/>
                      </a:rPr>
                      <m:t>𝐾</m:t>
                    </m:r>
                  </m:oMath>
                </a14:m>
                <a:r>
                  <a:rPr lang="en-US" sz="2800">
                    <a:solidFill>
                      <a:schemeClr val="tx1"/>
                    </a:solidFill>
                  </a:rPr>
                  <a:t> eigenvectors of </a:t>
                </a:r>
                <a14:m>
                  <m:oMath xmlns:m="http://schemas.openxmlformats.org/officeDocument/2006/math">
                    <m:r>
                      <a:rPr lang="en-US" sz="2800" i="1">
                        <a:solidFill>
                          <a:schemeClr val="tx1"/>
                        </a:solidFill>
                        <a:latin typeface="Cambria Math" panose="02040503050406030204" pitchFamily="18" charset="0"/>
                      </a:rPr>
                      <m:t>𝐶</m:t>
                    </m:r>
                  </m:oMath>
                </a14:m>
                <a:endParaRPr lang="en-US" sz="2800" dirty="0">
                  <a:solidFill>
                    <a:schemeClr val="tx1"/>
                  </a:solidFill>
                </a:endParaRPr>
              </a:p>
            </p:txBody>
          </p:sp>
        </mc:Choice>
        <mc:Fallback xmlns="">
          <p:sp>
            <p:nvSpPr>
              <p:cNvPr id="2" name="Title 1">
                <a:extLst>
                  <a:ext uri="{FF2B5EF4-FFF2-40B4-BE49-F238E27FC236}">
                    <a16:creationId xmlns:a16="http://schemas.microsoft.com/office/drawing/2014/main" id="{0F836C2D-B9D6-6744-877B-15A83AD174D9}"/>
                  </a:ext>
                </a:extLst>
              </p:cNvPr>
              <p:cNvSpPr>
                <a:spLocks noGrp="1" noRot="1" noChangeAspect="1" noMove="1" noResize="1" noEditPoints="1" noAdjustHandles="1" noChangeArrowheads="1" noChangeShapeType="1" noTextEdit="1"/>
              </p:cNvSpPr>
              <p:nvPr>
                <p:ph type="title"/>
              </p:nvPr>
            </p:nvSpPr>
            <p:spPr>
              <a:xfrm>
                <a:off x="810000" y="447188"/>
                <a:ext cx="10571998" cy="970450"/>
              </a:xfrm>
              <a:blipFill>
                <a:blip r:embed="rId2"/>
                <a:stretch>
                  <a:fillRect/>
                </a:stretch>
              </a:blipFill>
              <a:effectLst/>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75A9FB-10FE-BD4B-A157-E2107E33FACC}"/>
                  </a:ext>
                </a:extLst>
              </p:cNvPr>
              <p:cNvSpPr>
                <a:spLocks noGrp="1"/>
              </p:cNvSpPr>
              <p:nvPr>
                <p:ph idx="1"/>
              </p:nvPr>
            </p:nvSpPr>
            <p:spPr>
              <a:xfrm>
                <a:off x="1115732" y="2222287"/>
                <a:ext cx="9966953" cy="3636511"/>
              </a:xfrm>
              <a:effectLst/>
            </p:spPr>
            <p:txBody>
              <a:bodyPr>
                <a:normAutofit/>
              </a:bodyPr>
              <a:lstStyle/>
              <a:p>
                <a:r>
                  <a:rPr lang="en-US" dirty="0"/>
                  <a:t>First, we obtain eigen values by solving the below equation to obtain </a:t>
                </a:r>
                <a14:m>
                  <m:oMath xmlns:m="http://schemas.openxmlformats.org/officeDocument/2006/math">
                    <m:r>
                      <a:rPr lang="en-US" i="1" dirty="0">
                        <a:latin typeface="Cambria Math" panose="02040503050406030204" pitchFamily="18" charset="0"/>
                        <a:ea typeface="Cambria Math" panose="02040503050406030204" pitchFamily="18" charset="0"/>
                      </a:rPr>
                      <m:t>𝜆</m:t>
                    </m:r>
                  </m:oMath>
                </a14:m>
                <a:r>
                  <a:rPr lang="en-US" dirty="0"/>
                  <a:t>:</a:t>
                </a:r>
              </a:p>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 </m:t>
                    </m:r>
                    <m:r>
                      <a:rPr lang="en-US" i="1" dirty="0" smtClean="0">
                        <a:latin typeface="Cambria Math" panose="02040503050406030204" pitchFamily="18" charset="0"/>
                        <a:ea typeface="Cambria Math" panose="02040503050406030204" pitchFamily="18" charset="0"/>
                      </a:rPr>
                      <m:t>𝜆</m:t>
                    </m:r>
                    <m:r>
                      <a:rPr lang="en-US" i="1" dirty="0" smtClean="0">
                        <a:latin typeface="Cambria Math" panose="02040503050406030204" pitchFamily="18" charset="0"/>
                      </a:rPr>
                      <m:t>𝐼</m:t>
                    </m:r>
                    <m:r>
                      <a:rPr lang="en-US" i="1" dirty="0" smtClean="0">
                        <a:latin typeface="Cambria Math" panose="02040503050406030204" pitchFamily="18" charset="0"/>
                      </a:rPr>
                      <m:t>) = 0 </m:t>
                    </m:r>
                  </m:oMath>
                </a14:m>
                <a:r>
                  <a:rPr lang="en-US" dirty="0"/>
                  <a:t>; where </a:t>
                </a:r>
                <a14:m>
                  <m:oMath xmlns:m="http://schemas.openxmlformats.org/officeDocument/2006/math">
                    <m:r>
                      <a:rPr lang="en-US" i="1" dirty="0">
                        <a:latin typeface="Cambria Math" panose="02040503050406030204" pitchFamily="18" charset="0"/>
                        <a:ea typeface="Cambria Math" panose="02040503050406030204" pitchFamily="18" charset="0"/>
                      </a:rPr>
                      <m:t>𝜆</m:t>
                    </m:r>
                  </m:oMath>
                </a14:m>
                <a:r>
                  <a:rPr lang="en-US" dirty="0"/>
                  <a:t> represents the column vector of eigen values.</a:t>
                </a:r>
              </a:p>
              <a:p>
                <a:r>
                  <a:rPr lang="en-US" dirty="0"/>
                  <a:t>Solve the below to obtain eigen vectors associated with the top </a:t>
                </a:r>
                <a14:m>
                  <m:oMath xmlns:m="http://schemas.openxmlformats.org/officeDocument/2006/math">
                    <m:r>
                      <a:rPr lang="en-US" i="1">
                        <a:latin typeface="Cambria Math" panose="02040503050406030204" pitchFamily="18" charset="0"/>
                      </a:rPr>
                      <m:t>𝐾</m:t>
                    </m:r>
                  </m:oMath>
                </a14:m>
                <a:r>
                  <a:rPr lang="en-US" dirty="0"/>
                  <a:t> eigen values by magnitude:</a:t>
                </a:r>
              </a:p>
              <a:p>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𝐶</m:t>
                        </m:r>
                        <m:r>
                          <a:rPr lang="en-US" i="1" dirty="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𝜆</m:t>
                            </m:r>
                          </m:e>
                          <m:sub>
                            <m:r>
                              <a:rPr lang="en-US" b="0" i="1" dirty="0" smtClean="0">
                                <a:latin typeface="Cambria Math" panose="02040503050406030204" pitchFamily="18" charset="0"/>
                                <a:ea typeface="Cambria Math" panose="02040503050406030204" pitchFamily="18" charset="0"/>
                              </a:rPr>
                              <m:t>𝑖</m:t>
                            </m:r>
                          </m:sub>
                        </m:sSub>
                      </m:e>
                    </m:d>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𝑉</m:t>
                        </m:r>
                      </m:e>
                      <m:sub>
                        <m:r>
                          <a:rPr lang="en-US" b="0" i="1" dirty="0" smtClean="0">
                            <a:latin typeface="Cambria Math" panose="02040503050406030204" pitchFamily="18" charset="0"/>
                            <a:ea typeface="Cambria Math" panose="02040503050406030204" pitchFamily="18" charset="0"/>
                          </a:rPr>
                          <m:t>𝑖</m:t>
                        </m:r>
                      </m:sub>
                    </m:sSub>
                    <m:r>
                      <a:rPr lang="en-US" i="1" dirty="0">
                        <a:latin typeface="Cambria Math" panose="02040503050406030204" pitchFamily="18" charset="0"/>
                      </a:rPr>
                      <m:t> = 0</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𝐾</m:t>
                    </m:r>
                  </m:oMath>
                </a14:m>
                <a:endParaRPr lang="en-US" dirty="0"/>
              </a:p>
              <a:p>
                <a:r>
                  <a:rPr lang="en-US" dirty="0"/>
                  <a:t>Form a matrix </a:t>
                </a:r>
                <a14:m>
                  <m:oMath xmlns:m="http://schemas.openxmlformats.org/officeDocument/2006/math">
                    <m:r>
                      <a:rPr lang="en-US" i="1" dirty="0" smtClean="0">
                        <a:latin typeface="Cambria Math" panose="02040503050406030204" pitchFamily="18" charset="0"/>
                      </a:rPr>
                      <m:t>𝑉</m:t>
                    </m:r>
                  </m:oMath>
                </a14:m>
                <a:r>
                  <a:rPr lang="en-US" dirty="0"/>
                  <a:t> of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𝐾</m:t>
                    </m:r>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oMath>
                </a14:m>
                <a:r>
                  <a:rPr lang="en-US" dirty="0"/>
                  <a:t> is the eigen vector corresponding to the </a:t>
                </a:r>
                <a14:m>
                  <m:oMath xmlns:m="http://schemas.openxmlformats.org/officeDocument/2006/math">
                    <m:r>
                      <a:rPr lang="en-US" b="0" i="1" smtClean="0">
                        <a:latin typeface="Cambria Math" panose="02040503050406030204" pitchFamily="18" charset="0"/>
                      </a:rPr>
                      <m:t>𝑖</m:t>
                    </m:r>
                  </m:oMath>
                </a14:m>
                <a:r>
                  <a:rPr lang="en-US" baseline="30000" dirty="0"/>
                  <a:t>th</a:t>
                </a:r>
                <a:r>
                  <a:rPr lang="en-US" dirty="0"/>
                  <a:t> largest eigen value.</a:t>
                </a:r>
              </a:p>
            </p:txBody>
          </p:sp>
        </mc:Choice>
        <mc:Fallback>
          <p:sp>
            <p:nvSpPr>
              <p:cNvPr id="3" name="Content Placeholder 2">
                <a:extLst>
                  <a:ext uri="{FF2B5EF4-FFF2-40B4-BE49-F238E27FC236}">
                    <a16:creationId xmlns:a16="http://schemas.microsoft.com/office/drawing/2014/main" id="{A075A9FB-10FE-BD4B-A157-E2107E33FACC}"/>
                  </a:ext>
                </a:extLst>
              </p:cNvPr>
              <p:cNvSpPr>
                <a:spLocks noGrp="1" noRot="1" noChangeAspect="1" noMove="1" noResize="1" noEditPoints="1" noAdjustHandles="1" noChangeArrowheads="1" noChangeShapeType="1" noTextEdit="1"/>
              </p:cNvSpPr>
              <p:nvPr>
                <p:ph idx="1"/>
              </p:nvPr>
            </p:nvSpPr>
            <p:spPr>
              <a:xfrm>
                <a:off x="1115732" y="2222287"/>
                <a:ext cx="9966953" cy="3636511"/>
              </a:xfrm>
              <a:blipFill>
                <a:blip r:embed="rId3"/>
                <a:stretch>
                  <a:fillRect l="-25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925491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831</TotalTime>
  <Words>1470</Words>
  <Application>Microsoft Macintosh PowerPoint</Application>
  <PresentationFormat>Widescreen</PresentationFormat>
  <Paragraphs>106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Cambria Math</vt:lpstr>
      <vt:lpstr>Century Gothic</vt:lpstr>
      <vt:lpstr>Wingdings 2</vt:lpstr>
      <vt:lpstr>Quotable</vt:lpstr>
      <vt:lpstr>Analyzing the trade-off in speed and accuracy of PCA in FP16 vs FP32 precision</vt:lpstr>
      <vt:lpstr>Why is this problem Important?</vt:lpstr>
      <vt:lpstr>What’s the advantage of FP16?</vt:lpstr>
      <vt:lpstr>Background on FP16 Computations</vt:lpstr>
      <vt:lpstr>Background on FP16 Computations</vt:lpstr>
      <vt:lpstr>What is PCA?</vt:lpstr>
      <vt:lpstr>How does PCA Work?</vt:lpstr>
      <vt:lpstr>Step 1: Calculating the covariance matrix C</vt:lpstr>
      <vt:lpstr>Step 2: Getting the top K eigenvectors of C</vt:lpstr>
      <vt:lpstr>Step 3: Reducing the matrix M</vt:lpstr>
      <vt:lpstr>But PCA isn’t the problem, FP16 is!</vt:lpstr>
      <vt:lpstr>Fortunately…</vt:lpstr>
      <vt:lpstr>Method</vt:lpstr>
      <vt:lpstr>PCA</vt:lpstr>
      <vt:lpstr>Data permutations:</vt:lpstr>
      <vt:lpstr>Hardware</vt:lpstr>
      <vt:lpstr>Results</vt:lpstr>
      <vt:lpstr>Gains in Speed over FP32: visible consistently after 200 columns or more</vt:lpstr>
      <vt:lpstr>Relative errors for scaled data (as compared to PCA with FP32 precision)</vt:lpstr>
      <vt:lpstr>Relative errors for non-scaled data (as compared to PCA with FP32 precision)</vt:lpstr>
      <vt:lpstr>Absolute errors for scaled data (as compared to PCA with FP32 precision)</vt:lpstr>
      <vt:lpstr>Absolute errors for non-scaled data (as compared to PCA with FP32 precision)</vt:lpstr>
      <vt:lpstr>Heatmap of errors: relative</vt:lpstr>
      <vt:lpstr>Heatmap of errors: absolute</vt:lpstr>
      <vt:lpstr>Issues</vt:lpstr>
      <vt:lpstr>Workarounds</vt:lpstr>
      <vt:lpstr>Some observations</vt:lpstr>
      <vt:lpstr>Conclusions &amp; Remarks</vt:lpstr>
      <vt:lpstr>Conclusions &amp; Remarks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trade-off in speed and accuracy of PCA in FP16 vs FP32 precision</dc:title>
  <dc:creator>Akash Palrecha</dc:creator>
  <cp:lastModifiedBy>Akash Palrecha</cp:lastModifiedBy>
  <cp:revision>8</cp:revision>
  <dcterms:created xsi:type="dcterms:W3CDTF">2020-07-08T17:12:06Z</dcterms:created>
  <dcterms:modified xsi:type="dcterms:W3CDTF">2020-07-09T07:03:58Z</dcterms:modified>
</cp:coreProperties>
</file>